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56" r:id="rId5"/>
    <p:sldId id="305" r:id="rId6"/>
    <p:sldId id="277" r:id="rId7"/>
    <p:sldId id="278" r:id="rId8"/>
    <p:sldId id="276" r:id="rId9"/>
    <p:sldId id="279" r:id="rId10"/>
    <p:sldId id="289" r:id="rId11"/>
    <p:sldId id="290" r:id="rId12"/>
    <p:sldId id="297" r:id="rId13"/>
    <p:sldId id="291" r:id="rId14"/>
    <p:sldId id="292" r:id="rId15"/>
    <p:sldId id="304" r:id="rId16"/>
    <p:sldId id="294" r:id="rId17"/>
    <p:sldId id="296" r:id="rId18"/>
    <p:sldId id="298" r:id="rId19"/>
    <p:sldId id="299" r:id="rId20"/>
    <p:sldId id="300" r:id="rId21"/>
    <p:sldId id="280" r:id="rId22"/>
    <p:sldId id="301" r:id="rId23"/>
    <p:sldId id="306" r:id="rId24"/>
    <p:sldId id="302" r:id="rId25"/>
    <p:sldId id="303" r:id="rId26"/>
    <p:sldId id="307" r:id="rId27"/>
    <p:sldId id="308" r:id="rId28"/>
    <p:sldId id="311" r:id="rId29"/>
    <p:sldId id="312" r:id="rId30"/>
    <p:sldId id="31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41A67B-AA77-4F1B-A578-A8EBD6AD784C}">
          <p14:sldIdLst>
            <p14:sldId id="256"/>
            <p14:sldId id="305"/>
            <p14:sldId id="277"/>
            <p14:sldId id="278"/>
            <p14:sldId id="276"/>
            <p14:sldId id="279"/>
            <p14:sldId id="289"/>
            <p14:sldId id="290"/>
            <p14:sldId id="297"/>
            <p14:sldId id="291"/>
            <p14:sldId id="292"/>
            <p14:sldId id="304"/>
            <p14:sldId id="294"/>
            <p14:sldId id="296"/>
            <p14:sldId id="298"/>
            <p14:sldId id="299"/>
            <p14:sldId id="300"/>
            <p14:sldId id="280"/>
            <p14:sldId id="301"/>
            <p14:sldId id="306"/>
            <p14:sldId id="302"/>
            <p14:sldId id="303"/>
            <p14:sldId id="307"/>
            <p14:sldId id="308"/>
            <p14:sldId id="311"/>
            <p14:sldId id="312"/>
            <p14:sldId id="313"/>
          </p14:sldIdLst>
        </p14:section>
      </p14:sectionLst>
    </p:ext>
    <p:ext uri="{EFAFB233-063F-42B5-8137-9DF3F51BA10A}">
      <p15:sldGuideLst xmlns:p15="http://schemas.microsoft.com/office/powerpoint/2012/main">
        <p15:guide id="1" orient="horz" pos="3072" userDrawn="1">
          <p15:clr>
            <a:srgbClr val="A4A3A4"/>
          </p15:clr>
        </p15:guide>
        <p15:guide id="2" pos="3864" userDrawn="1">
          <p15:clr>
            <a:srgbClr val="A4A3A4"/>
          </p15:clr>
        </p15:guide>
        <p15:guide id="3" pos="1320" userDrawn="1">
          <p15:clr>
            <a:srgbClr val="A4A3A4"/>
          </p15:clr>
        </p15:guide>
        <p15:guide id="4" pos="3408" userDrawn="1">
          <p15:clr>
            <a:srgbClr val="A4A3A4"/>
          </p15:clr>
        </p15:guide>
        <p15:guide id="5" orient="horz" pos="3600" userDrawn="1">
          <p15:clr>
            <a:srgbClr val="A4A3A4"/>
          </p15:clr>
        </p15:guide>
        <p15:guide id="6" orient="horz" pos="41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BAA"/>
    <a:srgbClr val="F59F26"/>
    <a:srgbClr val="1DA8BA"/>
    <a:srgbClr val="FF9900"/>
    <a:srgbClr val="FFA4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4" autoAdjust="0"/>
    <p:restoredTop sz="85688" autoAdjust="0"/>
  </p:normalViewPr>
  <p:slideViewPr>
    <p:cSldViewPr snapToGrid="0" showGuides="1">
      <p:cViewPr varScale="1">
        <p:scale>
          <a:sx n="64" d="100"/>
          <a:sy n="64" d="100"/>
        </p:scale>
        <p:origin x="972" y="60"/>
      </p:cViewPr>
      <p:guideLst>
        <p:guide orient="horz" pos="3072"/>
        <p:guide pos="3864"/>
        <p:guide pos="1320"/>
        <p:guide pos="3408"/>
        <p:guide orient="horz" pos="3600"/>
        <p:guide orient="horz" pos="417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4/23/2020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wsdot.wa.gov/Safety/roundabouts/benefits.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sirt.org/safe-travel/road-safety-fact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ime.com/3845445/commuting-times-adaptive-traffic-light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rapidflowtech.com/surtrac/benefi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ista.com/statistics/183505/number-of-vehicles-in-the-united-states-since-199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Mike</a:t>
            </a:r>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91979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93061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our progress with story based on this finding</a:t>
            </a:r>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404616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52397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843876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284752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401521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21243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Appendix slides.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https://www.wsdot.wa.gov/Safety/roundabouts/benefits.htm</a:t>
            </a:r>
            <a:r>
              <a:rPr lang="en-US" sz="1200" b="0" i="0" u="sng"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400522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linkClick r:id="rId3"/>
              </a:rPr>
              <a:t>https://www.asirt.org/safe-travel/road-safety-facts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216115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http://www.mdot.maryland.gov/News/Releases2017/2017_Oct_25_Gov_Hogan_Introduces_Smart_Signals</a:t>
            </a:r>
            <a:br>
              <a:rPr lang="en-US" dirty="0"/>
            </a:b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2100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https://today.umd.edu/articles/smart-signals-safer-intersections-fb11070a-8cf3-42a4-9f96-1c78cab9c51c</a:t>
            </a:r>
          </a:p>
          <a:p>
            <a:r>
              <a:rPr lang="en-US" dirty="0">
                <a:hlinkClick r:id="rId3"/>
              </a:rPr>
              <a:t>https://time.com/3845445/commuting-times-adaptive-traffic-lights/</a:t>
            </a:r>
            <a:endParaRPr lang="en-US" dirty="0"/>
          </a:p>
          <a:p>
            <a:r>
              <a:rPr lang="en-US" dirty="0">
                <a:hlinkClick r:id="rId4"/>
              </a:rPr>
              <a:t>https://www.rapidflowtech.com/surtrac/benefits</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954162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1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Appendix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909826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Appendix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40672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Appendix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319879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Appendix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1202875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Appendix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26861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FHWA – Federal highway administration. </a:t>
            </a:r>
            <a:br>
              <a:rPr lang="en-US" dirty="0"/>
            </a:br>
            <a:r>
              <a:rPr lang="en-US" dirty="0"/>
              <a:t>https://www.fhwa.dot.gov/policyinformation/statistics.cfm</a:t>
            </a:r>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095292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https://www.statista.com/statistics/183505/number-of-vehicles-in-the-united-states-since-1990/</a:t>
            </a:r>
            <a:r>
              <a:rPr lang="en-US" dirty="0"/>
              <a:t> (Rate of increase in Automobile in </a:t>
            </a:r>
            <a:r>
              <a:rPr lang="en-US" u="sng" dirty="0"/>
              <a:t>USA)</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184282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analytics was performed using R. Cleaned the data set. </a:t>
            </a:r>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86260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4/23/2020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4/23/2020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25.png"/><Relationship Id="rId12" Type="http://schemas.openxmlformats.org/officeDocument/2006/relationships/image" Target="../media/image5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1.svg"/><Relationship Id="rId9" Type="http://schemas.openxmlformats.org/officeDocument/2006/relationships/image" Target="../media/image54.png"/><Relationship Id="rId1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1.gif"/><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18121" y="2311829"/>
            <a:ext cx="9144000" cy="2714589"/>
          </a:xfrm>
        </p:spPr>
        <p:txBody>
          <a:bodyPr lIns="0" tIns="0" rIns="0" bIns="0" anchor="t">
            <a:spAutoFit/>
          </a:bodyPr>
          <a:lstStyle/>
          <a:p>
            <a:r>
              <a:rPr lang="en-US" sz="4000" b="1" dirty="0">
                <a:solidFill>
                  <a:schemeClr val="bg1"/>
                </a:solidFill>
              </a:rPr>
              <a:t>INSIGHTS AND INFERENCE FROM US ACCIDENT DATASET</a:t>
            </a:r>
            <a:br>
              <a:rPr lang="en-US" sz="4800" b="1" dirty="0">
                <a:solidFill>
                  <a:schemeClr val="bg1"/>
                </a:solidFill>
              </a:rPr>
            </a:br>
            <a:br>
              <a:rPr lang="en-US" dirty="0">
                <a:solidFill>
                  <a:schemeClr val="bg1"/>
                </a:solidFill>
              </a:rPr>
            </a:br>
            <a:r>
              <a:rPr lang="en-US" sz="2800" dirty="0">
                <a:solidFill>
                  <a:schemeClr val="accent4"/>
                </a:solidFill>
              </a:rPr>
              <a:t>Gargeyi Baipa, Michael Lupo, Naveen Donthineni, Sreejit Sivasankaran, Vidhi Shah</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8" y="-827906"/>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7" y="-2069455"/>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178473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48D97A55-9CA5-489E-8261-87306F56B57C}"/>
              </a:ext>
            </a:extLst>
          </p:cNvPr>
          <p:cNvSpPr txBox="1"/>
          <p:nvPr/>
        </p:nvSpPr>
        <p:spPr>
          <a:xfrm>
            <a:off x="4998720" y="5394199"/>
            <a:ext cx="2194560" cy="523220"/>
          </a:xfrm>
          <a:prstGeom prst="rect">
            <a:avLst/>
          </a:prstGeom>
          <a:noFill/>
        </p:spPr>
        <p:txBody>
          <a:bodyPr wrap="square" rtlCol="0">
            <a:spAutoFit/>
          </a:bodyPr>
          <a:lstStyle/>
          <a:p>
            <a:pPr algn="ctr"/>
            <a:r>
              <a:rPr lang="en-US" sz="2800" b="1" dirty="0">
                <a:solidFill>
                  <a:schemeClr val="bg1"/>
                </a:solidFill>
              </a:rPr>
              <a:t>Group 3</a:t>
            </a: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7868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How do infrastructure variables impact</a:t>
            </a:r>
            <a:br>
              <a:rPr lang="en-US" sz="2800" b="1" dirty="0"/>
            </a:br>
            <a:r>
              <a:rPr lang="en-US" sz="2800" b="1" dirty="0"/>
              <a:t>accidents?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7872BD-0408-43EC-84B6-0E8655324C11}"/>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A8BC702-19F7-4F2B-BC0A-B04C1A261E0E}"/>
              </a:ext>
            </a:extLst>
          </p:cNvPr>
          <p:cNvGrpSpPr/>
          <p:nvPr/>
        </p:nvGrpSpPr>
        <p:grpSpPr>
          <a:xfrm>
            <a:off x="329184" y="1241478"/>
            <a:ext cx="4160520" cy="3264566"/>
            <a:chOff x="313385" y="1235367"/>
            <a:chExt cx="4887145" cy="3171228"/>
          </a:xfrm>
        </p:grpSpPr>
        <p:pic>
          <p:nvPicPr>
            <p:cNvPr id="12" name="Picture 11">
              <a:extLst>
                <a:ext uri="{FF2B5EF4-FFF2-40B4-BE49-F238E27FC236}">
                  <a16:creationId xmlns:a16="http://schemas.microsoft.com/office/drawing/2014/main" id="{EC147A0D-3AC3-423E-9B08-237A0FED2A64}"/>
                </a:ext>
              </a:extLst>
            </p:cNvPr>
            <p:cNvPicPr>
              <a:picLocks noChangeAspect="1"/>
            </p:cNvPicPr>
            <p:nvPr/>
          </p:nvPicPr>
          <p:blipFill>
            <a:blip r:embed="rId3"/>
            <a:stretch>
              <a:fillRect/>
            </a:stretch>
          </p:blipFill>
          <p:spPr>
            <a:xfrm>
              <a:off x="590384" y="1235367"/>
              <a:ext cx="4610146" cy="3171228"/>
            </a:xfrm>
            <a:prstGeom prst="rect">
              <a:avLst/>
            </a:prstGeom>
          </p:spPr>
        </p:pic>
        <p:sp>
          <p:nvSpPr>
            <p:cNvPr id="32" name="TextBox 31">
              <a:extLst>
                <a:ext uri="{FF2B5EF4-FFF2-40B4-BE49-F238E27FC236}">
                  <a16:creationId xmlns:a16="http://schemas.microsoft.com/office/drawing/2014/main" id="{F5AC3F98-EDAD-497F-BD58-6D741BEC6430}"/>
                </a:ext>
              </a:extLst>
            </p:cNvPr>
            <p:cNvSpPr txBox="1"/>
            <p:nvPr/>
          </p:nvSpPr>
          <p:spPr>
            <a:xfrm rot="16200000">
              <a:off x="-541306" y="2608058"/>
              <a:ext cx="1986382" cy="276999"/>
            </a:xfrm>
            <a:prstGeom prst="rect">
              <a:avLst/>
            </a:prstGeom>
            <a:noFill/>
          </p:spPr>
          <p:txBody>
            <a:bodyPr wrap="square" rtlCol="0">
              <a:spAutoFit/>
            </a:bodyPr>
            <a:lstStyle/>
            <a:p>
              <a:r>
                <a:rPr lang="en-US" sz="1200" b="1" dirty="0"/>
                <a:t>Number of Accidents</a:t>
              </a:r>
            </a:p>
          </p:txBody>
        </p:sp>
      </p:grpSp>
      <p:sp>
        <p:nvSpPr>
          <p:cNvPr id="39" name="TextBox 38">
            <a:extLst>
              <a:ext uri="{FF2B5EF4-FFF2-40B4-BE49-F238E27FC236}">
                <a16:creationId xmlns:a16="http://schemas.microsoft.com/office/drawing/2014/main" id="{E81E12E3-EA79-4BEB-BDE4-630661DEA013}"/>
              </a:ext>
            </a:extLst>
          </p:cNvPr>
          <p:cNvSpPr txBox="1"/>
          <p:nvPr/>
        </p:nvSpPr>
        <p:spPr>
          <a:xfrm>
            <a:off x="1810809" y="6619379"/>
            <a:ext cx="8646581" cy="276999"/>
          </a:xfrm>
          <a:prstGeom prst="rect">
            <a:avLst/>
          </a:prstGeom>
          <a:noFill/>
        </p:spPr>
        <p:txBody>
          <a:bodyPr wrap="square" rtlCol="0">
            <a:spAutoFit/>
          </a:bodyPr>
          <a:lstStyle/>
          <a:p>
            <a:r>
              <a:rPr lang="en-US" sz="1200" i="1" dirty="0"/>
              <a:t>Period of reference from February 2016 to December 2019; With severity 1 being minimal impact on traffic and 4 being highest impact.</a:t>
            </a:r>
          </a:p>
        </p:txBody>
      </p:sp>
      <p:grpSp>
        <p:nvGrpSpPr>
          <p:cNvPr id="23" name="Group 22">
            <a:extLst>
              <a:ext uri="{FF2B5EF4-FFF2-40B4-BE49-F238E27FC236}">
                <a16:creationId xmlns:a16="http://schemas.microsoft.com/office/drawing/2014/main" id="{13B8F36F-0ECE-4314-989F-71D7E47BEE4E}"/>
              </a:ext>
            </a:extLst>
          </p:cNvPr>
          <p:cNvGrpSpPr/>
          <p:nvPr/>
        </p:nvGrpSpPr>
        <p:grpSpPr>
          <a:xfrm>
            <a:off x="-97576" y="5341578"/>
            <a:ext cx="4134323" cy="1190604"/>
            <a:chOff x="-165008" y="5354129"/>
            <a:chExt cx="4134323" cy="1190604"/>
          </a:xfrm>
        </p:grpSpPr>
        <p:grpSp>
          <p:nvGrpSpPr>
            <p:cNvPr id="21" name="Group 20">
              <a:extLst>
                <a:ext uri="{FF2B5EF4-FFF2-40B4-BE49-F238E27FC236}">
                  <a16:creationId xmlns:a16="http://schemas.microsoft.com/office/drawing/2014/main" id="{0DD3BEC4-280D-427D-A266-DAFA976C97D8}"/>
                </a:ext>
              </a:extLst>
            </p:cNvPr>
            <p:cNvGrpSpPr/>
            <p:nvPr/>
          </p:nvGrpSpPr>
          <p:grpSpPr>
            <a:xfrm>
              <a:off x="-165008" y="5354129"/>
              <a:ext cx="4134323" cy="769881"/>
              <a:chOff x="6899146" y="1776209"/>
              <a:chExt cx="4268298" cy="769881"/>
            </a:xfrm>
          </p:grpSpPr>
          <p:pic>
            <p:nvPicPr>
              <p:cNvPr id="7" name="Graphic 6" descr="Upward trend">
                <a:extLst>
                  <a:ext uri="{FF2B5EF4-FFF2-40B4-BE49-F238E27FC236}">
                    <a16:creationId xmlns:a16="http://schemas.microsoft.com/office/drawing/2014/main" id="{DFFD42A2-07C1-4B57-9BC9-418E068DC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4931" y="1776209"/>
                <a:ext cx="454726" cy="454726"/>
              </a:xfrm>
              <a:prstGeom prst="rect">
                <a:avLst/>
              </a:prstGeom>
            </p:spPr>
          </p:pic>
          <p:sp>
            <p:nvSpPr>
              <p:cNvPr id="29" name="Rectangle 28">
                <a:extLst>
                  <a:ext uri="{FF2B5EF4-FFF2-40B4-BE49-F238E27FC236}">
                    <a16:creationId xmlns:a16="http://schemas.microsoft.com/office/drawing/2014/main" id="{F4DBC13C-F97D-4207-87C0-E855FAD1DB3C}"/>
                  </a:ext>
                </a:extLst>
              </p:cNvPr>
              <p:cNvSpPr/>
              <p:nvPr/>
            </p:nvSpPr>
            <p:spPr>
              <a:xfrm>
                <a:off x="6899146" y="2322696"/>
                <a:ext cx="4268298" cy="22339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Traffic lights are the prime areas. </a:t>
                </a:r>
              </a:p>
            </p:txBody>
          </p:sp>
        </p:grpSp>
        <p:cxnSp>
          <p:nvCxnSpPr>
            <p:cNvPr id="34" name="Straight Connector 33">
              <a:extLst>
                <a:ext uri="{FF2B5EF4-FFF2-40B4-BE49-F238E27FC236}">
                  <a16:creationId xmlns:a16="http://schemas.microsoft.com/office/drawing/2014/main" id="{C709C381-3B1D-4C20-AC69-D7CB5939D622}"/>
                </a:ext>
              </a:extLst>
            </p:cNvPr>
            <p:cNvCxnSpPr/>
            <p:nvPr/>
          </p:nvCxnSpPr>
          <p:spPr>
            <a:xfrm>
              <a:off x="3675371" y="5354129"/>
              <a:ext cx="0" cy="1190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7205CC-B3C5-47F0-B1A9-3726A50078AF}"/>
                </a:ext>
              </a:extLst>
            </p:cNvPr>
            <p:cNvCxnSpPr/>
            <p:nvPr/>
          </p:nvCxnSpPr>
          <p:spPr>
            <a:xfrm>
              <a:off x="590384" y="5354129"/>
              <a:ext cx="0" cy="1190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0B7D8B6-B265-4FC2-BF43-17C26FAD5846}"/>
              </a:ext>
            </a:extLst>
          </p:cNvPr>
          <p:cNvGrpSpPr/>
          <p:nvPr/>
        </p:nvGrpSpPr>
        <p:grpSpPr>
          <a:xfrm>
            <a:off x="5212081" y="1301193"/>
            <a:ext cx="6827850" cy="5230989"/>
            <a:chOff x="5212081" y="1301193"/>
            <a:chExt cx="6827850" cy="5230989"/>
          </a:xfrm>
        </p:grpSpPr>
        <p:grpSp>
          <p:nvGrpSpPr>
            <p:cNvPr id="24" name="Group 23">
              <a:extLst>
                <a:ext uri="{FF2B5EF4-FFF2-40B4-BE49-F238E27FC236}">
                  <a16:creationId xmlns:a16="http://schemas.microsoft.com/office/drawing/2014/main" id="{B509C1D8-B383-4D7B-B295-CAED754F5CF5}"/>
                </a:ext>
              </a:extLst>
            </p:cNvPr>
            <p:cNvGrpSpPr/>
            <p:nvPr/>
          </p:nvGrpSpPr>
          <p:grpSpPr>
            <a:xfrm>
              <a:off x="5212081" y="1301193"/>
              <a:ext cx="6827850" cy="5230989"/>
              <a:chOff x="5212081" y="1301193"/>
              <a:chExt cx="6827850" cy="5230989"/>
            </a:xfrm>
          </p:grpSpPr>
          <p:grpSp>
            <p:nvGrpSpPr>
              <p:cNvPr id="18" name="Group 17">
                <a:extLst>
                  <a:ext uri="{FF2B5EF4-FFF2-40B4-BE49-F238E27FC236}">
                    <a16:creationId xmlns:a16="http://schemas.microsoft.com/office/drawing/2014/main" id="{00DA89F8-6B22-480E-84C4-DF1298AAB68F}"/>
                  </a:ext>
                </a:extLst>
              </p:cNvPr>
              <p:cNvGrpSpPr/>
              <p:nvPr/>
            </p:nvGrpSpPr>
            <p:grpSpPr>
              <a:xfrm>
                <a:off x="7669004" y="5341578"/>
                <a:ext cx="4268298" cy="1190604"/>
                <a:chOff x="7669004" y="5341578"/>
                <a:chExt cx="4268298" cy="1190604"/>
              </a:xfrm>
            </p:grpSpPr>
            <p:grpSp>
              <p:nvGrpSpPr>
                <p:cNvPr id="26" name="Group 25">
                  <a:extLst>
                    <a:ext uri="{FF2B5EF4-FFF2-40B4-BE49-F238E27FC236}">
                      <a16:creationId xmlns:a16="http://schemas.microsoft.com/office/drawing/2014/main" id="{06F5E19A-7E30-46E9-8496-E4B4930697F1}"/>
                    </a:ext>
                  </a:extLst>
                </p:cNvPr>
                <p:cNvGrpSpPr/>
                <p:nvPr/>
              </p:nvGrpSpPr>
              <p:grpSpPr>
                <a:xfrm>
                  <a:off x="7669004" y="5388762"/>
                  <a:ext cx="4268298" cy="967849"/>
                  <a:chOff x="4278400" y="5618533"/>
                  <a:chExt cx="4268298" cy="967849"/>
                </a:xfrm>
              </p:grpSpPr>
              <p:sp>
                <p:nvSpPr>
                  <p:cNvPr id="30" name="Rectangle 29">
                    <a:extLst>
                      <a:ext uri="{FF2B5EF4-FFF2-40B4-BE49-F238E27FC236}">
                        <a16:creationId xmlns:a16="http://schemas.microsoft.com/office/drawing/2014/main" id="{D8838333-DA9B-42CD-91E1-331D09B4767B}"/>
                      </a:ext>
                    </a:extLst>
                  </p:cNvPr>
                  <p:cNvSpPr/>
                  <p:nvPr/>
                </p:nvSpPr>
                <p:spPr>
                  <a:xfrm>
                    <a:off x="4278400" y="6119331"/>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Traffic light remains to be top factor followed</a:t>
                    </a:r>
                  </a:p>
                  <a:p>
                    <a:pPr algn="ctr">
                      <a:lnSpc>
                        <a:spcPts val="1900"/>
                      </a:lnSpc>
                    </a:pPr>
                    <a:r>
                      <a:rPr lang="en-US" sz="1400" dirty="0">
                        <a:solidFill>
                          <a:schemeClr val="tx1">
                            <a:lumMod val="75000"/>
                            <a:lumOff val="25000"/>
                          </a:schemeClr>
                        </a:solidFill>
                        <a:cs typeface="Segoe UI" panose="020B0502040204020203" pitchFamily="34" charset="0"/>
                      </a:rPr>
                      <a:t> by crossing for severity type 2 accidents. </a:t>
                    </a:r>
                  </a:p>
                </p:txBody>
              </p:sp>
              <p:pic>
                <p:nvPicPr>
                  <p:cNvPr id="25" name="Graphic 24" descr="Research">
                    <a:extLst>
                      <a:ext uri="{FF2B5EF4-FFF2-40B4-BE49-F238E27FC236}">
                        <a16:creationId xmlns:a16="http://schemas.microsoft.com/office/drawing/2014/main" id="{74F8124B-C820-44FB-9C4C-AA814D9734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2412" y="5618533"/>
                    <a:ext cx="457200" cy="457200"/>
                  </a:xfrm>
                  <a:prstGeom prst="rect">
                    <a:avLst/>
                  </a:prstGeom>
                </p:spPr>
              </p:pic>
            </p:grpSp>
            <p:cxnSp>
              <p:nvCxnSpPr>
                <p:cNvPr id="35" name="Straight Connector 34">
                  <a:extLst>
                    <a:ext uri="{FF2B5EF4-FFF2-40B4-BE49-F238E27FC236}">
                      <a16:creationId xmlns:a16="http://schemas.microsoft.com/office/drawing/2014/main" id="{5DAE233E-6C05-471D-BB81-E09753124F03}"/>
                    </a:ext>
                  </a:extLst>
                </p:cNvPr>
                <p:cNvCxnSpPr/>
                <p:nvPr/>
              </p:nvCxnSpPr>
              <p:spPr>
                <a:xfrm>
                  <a:off x="7933089" y="5341578"/>
                  <a:ext cx="0" cy="1190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 name="Picture 21" descr="A screenshot of a cell phone&#10;&#10;Description automatically generated">
                <a:extLst>
                  <a:ext uri="{FF2B5EF4-FFF2-40B4-BE49-F238E27FC236}">
                    <a16:creationId xmlns:a16="http://schemas.microsoft.com/office/drawing/2014/main" id="{7D80F250-5DFD-40E4-9665-6BCFF95F00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2081" y="1301193"/>
                <a:ext cx="6827850" cy="3145136"/>
              </a:xfrm>
              <a:prstGeom prst="rect">
                <a:avLst/>
              </a:prstGeom>
            </p:spPr>
          </p:pic>
        </p:grpSp>
        <p:cxnSp>
          <p:nvCxnSpPr>
            <p:cNvPr id="41" name="Straight Connector 40">
              <a:extLst>
                <a:ext uri="{FF2B5EF4-FFF2-40B4-BE49-F238E27FC236}">
                  <a16:creationId xmlns:a16="http://schemas.microsoft.com/office/drawing/2014/main" id="{52E1035E-8DFE-467A-84D9-AFA13E428B27}"/>
                </a:ext>
              </a:extLst>
            </p:cNvPr>
            <p:cNvCxnSpPr/>
            <p:nvPr/>
          </p:nvCxnSpPr>
          <p:spPr>
            <a:xfrm>
              <a:off x="11605929" y="5341578"/>
              <a:ext cx="0" cy="11906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141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7872BD-0408-43EC-84B6-0E8655324C11}"/>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90500" y="1924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solidFill>
                  <a:schemeClr val="tx1">
                    <a:lumMod val="75000"/>
                    <a:lumOff val="25000"/>
                  </a:schemeClr>
                </a:solidFill>
              </a:rPr>
              <a:t>Which Infrastructure is major cause </a:t>
            </a:r>
            <a:br>
              <a:rPr lang="en-US" sz="2800" b="1" dirty="0">
                <a:solidFill>
                  <a:schemeClr val="tx1">
                    <a:lumMod val="75000"/>
                    <a:lumOff val="25000"/>
                  </a:schemeClr>
                </a:solidFill>
              </a:rPr>
            </a:br>
            <a:r>
              <a:rPr lang="en-US" sz="2800" b="1" dirty="0">
                <a:solidFill>
                  <a:schemeClr val="tx1">
                    <a:lumMod val="75000"/>
                    <a:lumOff val="25000"/>
                  </a:schemeClr>
                </a:solidFill>
              </a:rPr>
              <a:t>of accidents in California vs South Carolina?</a:t>
            </a:r>
            <a:endParaRPr lang="en-US" sz="2800" dirty="0">
              <a:solidFill>
                <a:schemeClr val="tx1">
                  <a:lumMod val="75000"/>
                  <a:lumOff val="25000"/>
                </a:schemeClr>
              </a:solidFill>
            </a:endParaRPr>
          </a:p>
        </p:txBody>
      </p:sp>
      <p:grpSp>
        <p:nvGrpSpPr>
          <p:cNvPr id="22" name="Group 21">
            <a:extLst>
              <a:ext uri="{FF2B5EF4-FFF2-40B4-BE49-F238E27FC236}">
                <a16:creationId xmlns:a16="http://schemas.microsoft.com/office/drawing/2014/main" id="{B0BB84B6-1A20-4F17-BA75-6BD718677F7B}"/>
              </a:ext>
            </a:extLst>
          </p:cNvPr>
          <p:cNvGrpSpPr/>
          <p:nvPr/>
        </p:nvGrpSpPr>
        <p:grpSpPr>
          <a:xfrm>
            <a:off x="6899146" y="1776209"/>
            <a:ext cx="4268298" cy="1013538"/>
            <a:chOff x="6899146" y="1776209"/>
            <a:chExt cx="4268298" cy="1013538"/>
          </a:xfrm>
        </p:grpSpPr>
        <p:pic>
          <p:nvPicPr>
            <p:cNvPr id="23" name="Graphic 22" descr="Upward trend">
              <a:extLst>
                <a:ext uri="{FF2B5EF4-FFF2-40B4-BE49-F238E27FC236}">
                  <a16:creationId xmlns:a16="http://schemas.microsoft.com/office/drawing/2014/main" id="{EF1B920F-9136-48E4-B4E2-B71123270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4931" y="1776209"/>
              <a:ext cx="454726" cy="454726"/>
            </a:xfrm>
            <a:prstGeom prst="rect">
              <a:avLst/>
            </a:prstGeom>
          </p:spPr>
        </p:pic>
        <p:sp>
          <p:nvSpPr>
            <p:cNvPr id="24" name="Rectangle 23">
              <a:extLst>
                <a:ext uri="{FF2B5EF4-FFF2-40B4-BE49-F238E27FC236}">
                  <a16:creationId xmlns:a16="http://schemas.microsoft.com/office/drawing/2014/main" id="{DB381BA8-3556-4A09-B085-8677A9AC2BED}"/>
                </a:ext>
              </a:extLst>
            </p:cNvPr>
            <p:cNvSpPr/>
            <p:nvPr/>
          </p:nvSpPr>
          <p:spPr>
            <a:xfrm>
              <a:off x="6899146" y="2322696"/>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of the accidents in California are seen at traffic junctions.</a:t>
              </a:r>
            </a:p>
          </p:txBody>
        </p:sp>
      </p:grpSp>
      <p:grpSp>
        <p:nvGrpSpPr>
          <p:cNvPr id="41" name="Group 40">
            <a:extLst>
              <a:ext uri="{FF2B5EF4-FFF2-40B4-BE49-F238E27FC236}">
                <a16:creationId xmlns:a16="http://schemas.microsoft.com/office/drawing/2014/main" id="{A8E93C5C-F76F-4B97-BEE8-642452B7F038}"/>
              </a:ext>
            </a:extLst>
          </p:cNvPr>
          <p:cNvGrpSpPr/>
          <p:nvPr/>
        </p:nvGrpSpPr>
        <p:grpSpPr>
          <a:xfrm>
            <a:off x="6958145" y="3256658"/>
            <a:ext cx="4268298" cy="1013538"/>
            <a:chOff x="6899146" y="1776209"/>
            <a:chExt cx="4268298" cy="1013538"/>
          </a:xfrm>
        </p:grpSpPr>
        <p:pic>
          <p:nvPicPr>
            <p:cNvPr id="42" name="Graphic 41" descr="Upward trend">
              <a:extLst>
                <a:ext uri="{FF2B5EF4-FFF2-40B4-BE49-F238E27FC236}">
                  <a16:creationId xmlns:a16="http://schemas.microsoft.com/office/drawing/2014/main" id="{7F2A50E6-1FE0-4773-9A9D-7E5ED91C9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4931" y="1776209"/>
              <a:ext cx="454726" cy="454726"/>
            </a:xfrm>
            <a:prstGeom prst="rect">
              <a:avLst/>
            </a:prstGeom>
          </p:spPr>
        </p:pic>
        <p:sp>
          <p:nvSpPr>
            <p:cNvPr id="43" name="Rectangle 42">
              <a:extLst>
                <a:ext uri="{FF2B5EF4-FFF2-40B4-BE49-F238E27FC236}">
                  <a16:creationId xmlns:a16="http://schemas.microsoft.com/office/drawing/2014/main" id="{4464BCC1-6339-4D5B-BEE6-3F1BD8C4C4B9}"/>
                </a:ext>
              </a:extLst>
            </p:cNvPr>
            <p:cNvSpPr/>
            <p:nvPr/>
          </p:nvSpPr>
          <p:spPr>
            <a:xfrm>
              <a:off x="6899146" y="2322696"/>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Whereas, maximum accidents in South Carolina are seen at traffic lights.</a:t>
              </a:r>
            </a:p>
          </p:txBody>
        </p:sp>
      </p:grpSp>
      <p:grpSp>
        <p:nvGrpSpPr>
          <p:cNvPr id="44" name="Group 43">
            <a:extLst>
              <a:ext uri="{FF2B5EF4-FFF2-40B4-BE49-F238E27FC236}">
                <a16:creationId xmlns:a16="http://schemas.microsoft.com/office/drawing/2014/main" id="{A565ADE5-4748-4BD7-93F6-2188799AED67}"/>
              </a:ext>
            </a:extLst>
          </p:cNvPr>
          <p:cNvGrpSpPr/>
          <p:nvPr/>
        </p:nvGrpSpPr>
        <p:grpSpPr>
          <a:xfrm>
            <a:off x="6958145" y="4957840"/>
            <a:ext cx="4268298" cy="756519"/>
            <a:chOff x="8222686" y="5343873"/>
            <a:chExt cx="4268298" cy="756519"/>
          </a:xfrm>
        </p:grpSpPr>
        <p:pic>
          <p:nvPicPr>
            <p:cNvPr id="45" name="Graphic 44" descr="Gears">
              <a:extLst>
                <a:ext uri="{FF2B5EF4-FFF2-40B4-BE49-F238E27FC236}">
                  <a16:creationId xmlns:a16="http://schemas.microsoft.com/office/drawing/2014/main" id="{8FF3884F-F561-4DA8-B25E-9BA6FFD19D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8235" y="5343873"/>
              <a:ext cx="457200" cy="457200"/>
            </a:xfrm>
            <a:prstGeom prst="rect">
              <a:avLst/>
            </a:prstGeom>
          </p:spPr>
        </p:pic>
        <p:sp>
          <p:nvSpPr>
            <p:cNvPr id="46" name="Rectangle 45">
              <a:extLst>
                <a:ext uri="{FF2B5EF4-FFF2-40B4-BE49-F238E27FC236}">
                  <a16:creationId xmlns:a16="http://schemas.microsoft.com/office/drawing/2014/main" id="{758DE238-CAD3-40BF-92EC-8980CBB09ABB}"/>
                </a:ext>
              </a:extLst>
            </p:cNvPr>
            <p:cNvSpPr/>
            <p:nvPr/>
          </p:nvSpPr>
          <p:spPr>
            <a:xfrm>
              <a:off x="8222686" y="5876998"/>
              <a:ext cx="4268298" cy="22339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Deep-dive into South Carolina.</a:t>
              </a:r>
            </a:p>
          </p:txBody>
        </p:sp>
      </p:grpSp>
      <p:grpSp>
        <p:nvGrpSpPr>
          <p:cNvPr id="3" name="Group 2">
            <a:extLst>
              <a:ext uri="{FF2B5EF4-FFF2-40B4-BE49-F238E27FC236}">
                <a16:creationId xmlns:a16="http://schemas.microsoft.com/office/drawing/2014/main" id="{F185B94F-E2EB-4E29-8E4A-DFD0E95D0EF2}"/>
              </a:ext>
            </a:extLst>
          </p:cNvPr>
          <p:cNvGrpSpPr/>
          <p:nvPr/>
        </p:nvGrpSpPr>
        <p:grpSpPr>
          <a:xfrm>
            <a:off x="190500" y="1084204"/>
            <a:ext cx="5680003" cy="5311089"/>
            <a:chOff x="190500" y="1084204"/>
            <a:chExt cx="5680003" cy="5311089"/>
          </a:xfrm>
        </p:grpSpPr>
        <p:pic>
          <p:nvPicPr>
            <p:cNvPr id="2" name="Picture 1" descr="A screenshot of a cell phone&#10;&#10;Description automatically generated">
              <a:extLst>
                <a:ext uri="{FF2B5EF4-FFF2-40B4-BE49-F238E27FC236}">
                  <a16:creationId xmlns:a16="http://schemas.microsoft.com/office/drawing/2014/main" id="{2D5B6562-41A7-4978-AC71-C24B92158FE6}"/>
                </a:ext>
              </a:extLst>
            </p:cNvPr>
            <p:cNvPicPr>
              <a:picLocks noChangeAspect="1"/>
            </p:cNvPicPr>
            <p:nvPr/>
          </p:nvPicPr>
          <p:blipFill>
            <a:blip r:embed="rId7"/>
            <a:stretch>
              <a:fillRect/>
            </a:stretch>
          </p:blipFill>
          <p:spPr>
            <a:xfrm>
              <a:off x="665638" y="1084204"/>
              <a:ext cx="5204865" cy="5311089"/>
            </a:xfrm>
            <a:prstGeom prst="rect">
              <a:avLst/>
            </a:prstGeom>
          </p:spPr>
        </p:pic>
        <p:sp>
          <p:nvSpPr>
            <p:cNvPr id="47" name="TextBox 46">
              <a:extLst>
                <a:ext uri="{FF2B5EF4-FFF2-40B4-BE49-F238E27FC236}">
                  <a16:creationId xmlns:a16="http://schemas.microsoft.com/office/drawing/2014/main" id="{B52D0D84-056B-4A51-B984-D5F6B168F392}"/>
                </a:ext>
              </a:extLst>
            </p:cNvPr>
            <p:cNvSpPr txBox="1"/>
            <p:nvPr/>
          </p:nvSpPr>
          <p:spPr>
            <a:xfrm rot="16200000">
              <a:off x="-664191" y="3345522"/>
              <a:ext cx="1986382" cy="276999"/>
            </a:xfrm>
            <a:prstGeom prst="rect">
              <a:avLst/>
            </a:prstGeom>
            <a:noFill/>
          </p:spPr>
          <p:txBody>
            <a:bodyPr wrap="square" rtlCol="0">
              <a:spAutoFit/>
            </a:bodyPr>
            <a:lstStyle/>
            <a:p>
              <a:r>
                <a:rPr lang="en-US" sz="1200" b="1" dirty="0"/>
                <a:t>Number of Accidents</a:t>
              </a:r>
            </a:p>
          </p:txBody>
        </p:sp>
      </p:grpSp>
    </p:spTree>
    <p:extLst>
      <p:ext uri="{BB962C8B-B14F-4D97-AF65-F5344CB8AC3E}">
        <p14:creationId xmlns:p14="http://schemas.microsoft.com/office/powerpoint/2010/main" val="165892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7868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Findings using Machine Learning techniques</a:t>
            </a:r>
            <a:br>
              <a:rPr lang="en-US" sz="2800" b="1" dirty="0">
                <a:solidFill>
                  <a:schemeClr val="tx1">
                    <a:lumMod val="75000"/>
                    <a:lumOff val="25000"/>
                  </a:schemeClr>
                </a:solidFill>
              </a:rPr>
            </a:br>
            <a:r>
              <a:rPr lang="en-US" sz="2800" b="1" dirty="0">
                <a:solidFill>
                  <a:schemeClr val="tx1">
                    <a:lumMod val="75000"/>
                    <a:lumOff val="25000"/>
                  </a:schemeClr>
                </a:solidFill>
              </a:rPr>
              <a:t>Linear Regression and Lasso</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7872BD-0408-43EC-84B6-0E8655324C11}"/>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9AA0E02-D632-4241-9D37-B6C98545861E}"/>
              </a:ext>
            </a:extLst>
          </p:cNvPr>
          <p:cNvGrpSpPr/>
          <p:nvPr/>
        </p:nvGrpSpPr>
        <p:grpSpPr>
          <a:xfrm>
            <a:off x="189799" y="1527411"/>
            <a:ext cx="6264818" cy="2653989"/>
            <a:chOff x="189799" y="1527411"/>
            <a:chExt cx="6264818" cy="2653989"/>
          </a:xfrm>
        </p:grpSpPr>
        <p:grpSp>
          <p:nvGrpSpPr>
            <p:cNvPr id="3" name="Group 2">
              <a:extLst>
                <a:ext uri="{FF2B5EF4-FFF2-40B4-BE49-F238E27FC236}">
                  <a16:creationId xmlns:a16="http://schemas.microsoft.com/office/drawing/2014/main" id="{39F301E6-31F9-4E34-9F02-E304371940EA}"/>
                </a:ext>
              </a:extLst>
            </p:cNvPr>
            <p:cNvGrpSpPr/>
            <p:nvPr/>
          </p:nvGrpSpPr>
          <p:grpSpPr>
            <a:xfrm>
              <a:off x="189799" y="1527411"/>
              <a:ext cx="6264818" cy="2653989"/>
              <a:chOff x="342257" y="1952867"/>
              <a:chExt cx="6841836" cy="2607416"/>
            </a:xfrm>
          </p:grpSpPr>
          <p:grpSp>
            <p:nvGrpSpPr>
              <p:cNvPr id="84" name="Group 83">
                <a:extLst>
                  <a:ext uri="{FF2B5EF4-FFF2-40B4-BE49-F238E27FC236}">
                    <a16:creationId xmlns:a16="http://schemas.microsoft.com/office/drawing/2014/main" id="{89B3F2FF-2196-4F0E-AF33-7AC4A3D4D5DA}"/>
                  </a:ext>
                </a:extLst>
              </p:cNvPr>
              <p:cNvGrpSpPr/>
              <p:nvPr/>
            </p:nvGrpSpPr>
            <p:grpSpPr>
              <a:xfrm>
                <a:off x="2394449" y="1990651"/>
                <a:ext cx="2677919" cy="2569632"/>
                <a:chOff x="4111626" y="1720850"/>
                <a:chExt cx="3968750" cy="3968750"/>
              </a:xfrm>
            </p:grpSpPr>
            <p:sp>
              <p:nvSpPr>
                <p:cNvPr id="85" name="Oval 84">
                  <a:extLst>
                    <a:ext uri="{FF2B5EF4-FFF2-40B4-BE49-F238E27FC236}">
                      <a16:creationId xmlns:a16="http://schemas.microsoft.com/office/drawing/2014/main" id="{1376F675-F84F-4568-92F9-1782EC4EB6D1}"/>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0ACD5A04-9E05-4808-8EA7-0E335ECD98BA}"/>
                    </a:ext>
                    <a:ext uri="{C183D7F6-B498-43B3-948B-1728B52AA6E4}">
                      <adec:decorative xmlns:adec="http://schemas.microsoft.com/office/drawing/2017/decorative" val="1"/>
                    </a:ext>
                  </a:extLst>
                </p:cNvPr>
                <p:cNvSpPr/>
                <p:nvPr/>
              </p:nvSpPr>
              <p:spPr>
                <a:xfrm>
                  <a:off x="4499301" y="2183094"/>
                  <a:ext cx="3181965" cy="29831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rPr>
                    <a:t>Weather</a:t>
                  </a:r>
                  <a:endParaRPr lang="en-US" sz="1050" b="1" dirty="0">
                    <a:latin typeface="+mj-lt"/>
                  </a:endParaRPr>
                </a:p>
              </p:txBody>
            </p:sp>
          </p:grpSp>
          <p:grpSp>
            <p:nvGrpSpPr>
              <p:cNvPr id="87" name="Group 86">
                <a:extLst>
                  <a:ext uri="{FF2B5EF4-FFF2-40B4-BE49-F238E27FC236}">
                    <a16:creationId xmlns:a16="http://schemas.microsoft.com/office/drawing/2014/main" id="{F8B78F8F-68B6-4A7A-BD11-D2E73F3FDFE8}"/>
                  </a:ext>
                </a:extLst>
              </p:cNvPr>
              <p:cNvGrpSpPr/>
              <p:nvPr/>
            </p:nvGrpSpPr>
            <p:grpSpPr>
              <a:xfrm>
                <a:off x="611399" y="1952867"/>
                <a:ext cx="2494342" cy="643111"/>
                <a:chOff x="1068953" y="1564324"/>
                <a:chExt cx="4501656" cy="950136"/>
              </a:xfrm>
            </p:grpSpPr>
            <p:sp>
              <p:nvSpPr>
                <p:cNvPr id="88" name="Rectangle: Rounded Corners 87">
                  <a:extLst>
                    <a:ext uri="{FF2B5EF4-FFF2-40B4-BE49-F238E27FC236}">
                      <a16:creationId xmlns:a16="http://schemas.microsoft.com/office/drawing/2014/main" id="{4BED44DF-72D7-4480-9AFA-A81175AF226B}"/>
                    </a:ext>
                    <a:ext uri="{C183D7F6-B498-43B3-948B-1728B52AA6E4}">
                      <adec:decorative xmlns:adec="http://schemas.microsoft.com/office/drawing/2017/decorative" val="1"/>
                    </a:ext>
                  </a:extLst>
                </p:cNvPr>
                <p:cNvSpPr/>
                <p:nvPr/>
              </p:nvSpPr>
              <p:spPr>
                <a:xfrm>
                  <a:off x="1068953" y="1674517"/>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Pressure</a:t>
                  </a:r>
                </a:p>
              </p:txBody>
            </p:sp>
            <p:sp>
              <p:nvSpPr>
                <p:cNvPr id="89" name="Oval 88">
                  <a:extLst>
                    <a:ext uri="{FF2B5EF4-FFF2-40B4-BE49-F238E27FC236}">
                      <a16:creationId xmlns:a16="http://schemas.microsoft.com/office/drawing/2014/main" id="{684739BB-239F-4108-B1B0-98F9757F170F}"/>
                    </a:ext>
                    <a:ext uri="{C183D7F6-B498-43B3-948B-1728B52AA6E4}">
                      <adec:decorative xmlns:adec="http://schemas.microsoft.com/office/drawing/2017/decorative" val="1"/>
                    </a:ext>
                  </a:extLst>
                </p:cNvPr>
                <p:cNvSpPr/>
                <p:nvPr/>
              </p:nvSpPr>
              <p:spPr>
                <a:xfrm>
                  <a:off x="4272983" y="1564324"/>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19DB05DB-907D-48FB-8BB8-46D6BDEAC139}"/>
                  </a:ext>
                </a:extLst>
              </p:cNvPr>
              <p:cNvGrpSpPr/>
              <p:nvPr/>
            </p:nvGrpSpPr>
            <p:grpSpPr>
              <a:xfrm flipH="1">
                <a:off x="4368779" y="1954419"/>
                <a:ext cx="2421428" cy="643111"/>
                <a:chOff x="1186642" y="1537237"/>
                <a:chExt cx="4370065" cy="950136"/>
              </a:xfrm>
            </p:grpSpPr>
            <p:sp>
              <p:nvSpPr>
                <p:cNvPr id="93" name="Rectangle: Rounded Corners 92">
                  <a:extLst>
                    <a:ext uri="{FF2B5EF4-FFF2-40B4-BE49-F238E27FC236}">
                      <a16:creationId xmlns:a16="http://schemas.microsoft.com/office/drawing/2014/main" id="{32E27EA9-42FE-427C-B6D5-AD322FBE0547}"/>
                    </a:ext>
                    <a:ext uri="{C183D7F6-B498-43B3-948B-1728B52AA6E4}">
                      <adec:decorative xmlns:adec="http://schemas.microsoft.com/office/drawing/2017/decorative" val="1"/>
                    </a:ext>
                  </a:extLst>
                </p:cNvPr>
                <p:cNvSpPr/>
                <p:nvPr/>
              </p:nvSpPr>
              <p:spPr>
                <a:xfrm flipH="1">
                  <a:off x="1186642" y="1680261"/>
                  <a:ext cx="3749041" cy="77559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Visibility</a:t>
                  </a:r>
                </a:p>
              </p:txBody>
            </p:sp>
            <p:sp>
              <p:nvSpPr>
                <p:cNvPr id="94" name="Oval 93">
                  <a:extLst>
                    <a:ext uri="{FF2B5EF4-FFF2-40B4-BE49-F238E27FC236}">
                      <a16:creationId xmlns:a16="http://schemas.microsoft.com/office/drawing/2014/main" id="{03D4175B-2866-4D20-8A96-D5CD45B3DD99}"/>
                    </a:ext>
                    <a:ext uri="{C183D7F6-B498-43B3-948B-1728B52AA6E4}">
                      <adec:decorative xmlns:adec="http://schemas.microsoft.com/office/drawing/2017/decorative" val="1"/>
                    </a:ext>
                  </a:extLst>
                </p:cNvPr>
                <p:cNvSpPr/>
                <p:nvPr/>
              </p:nvSpPr>
              <p:spPr>
                <a:xfrm>
                  <a:off x="4259081" y="1537237"/>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7AE31E20-C732-4EAB-B4BF-2DBAD0F3127C}"/>
                  </a:ext>
                </a:extLst>
              </p:cNvPr>
              <p:cNvGrpSpPr/>
              <p:nvPr/>
            </p:nvGrpSpPr>
            <p:grpSpPr>
              <a:xfrm>
                <a:off x="470019" y="3689161"/>
                <a:ext cx="2436824" cy="643111"/>
                <a:chOff x="823664" y="1558135"/>
                <a:chExt cx="4397852" cy="950136"/>
              </a:xfrm>
            </p:grpSpPr>
            <p:sp>
              <p:nvSpPr>
                <p:cNvPr id="97" name="Rectangle: Rounded Corners 96">
                  <a:extLst>
                    <a:ext uri="{FF2B5EF4-FFF2-40B4-BE49-F238E27FC236}">
                      <a16:creationId xmlns:a16="http://schemas.microsoft.com/office/drawing/2014/main" id="{7945BB91-BE23-486D-AAB7-BEF098D7F192}"/>
                    </a:ext>
                    <a:ext uri="{C183D7F6-B498-43B3-948B-1728B52AA6E4}">
                      <adec:decorative xmlns:adec="http://schemas.microsoft.com/office/drawing/2017/decorative" val="1"/>
                    </a:ext>
                  </a:extLst>
                </p:cNvPr>
                <p:cNvSpPr/>
                <p:nvPr/>
              </p:nvSpPr>
              <p:spPr>
                <a:xfrm>
                  <a:off x="823664" y="1637930"/>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Temperature</a:t>
                  </a:r>
                </a:p>
              </p:txBody>
            </p:sp>
            <p:sp>
              <p:nvSpPr>
                <p:cNvPr id="98" name="Oval 97">
                  <a:extLst>
                    <a:ext uri="{FF2B5EF4-FFF2-40B4-BE49-F238E27FC236}">
                      <a16:creationId xmlns:a16="http://schemas.microsoft.com/office/drawing/2014/main" id="{69A40AC1-8B5E-455A-B463-B09243CE44BA}"/>
                    </a:ext>
                    <a:ext uri="{C183D7F6-B498-43B3-948B-1728B52AA6E4}">
                      <adec:decorative xmlns:adec="http://schemas.microsoft.com/office/drawing/2017/decorative" val="1"/>
                    </a:ext>
                  </a:extLst>
                </p:cNvPr>
                <p:cNvSpPr/>
                <p:nvPr/>
              </p:nvSpPr>
              <p:spPr>
                <a:xfrm>
                  <a:off x="3923890" y="1558135"/>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CD5E6394-BA57-4D86-BFE4-961BD41718E3}"/>
                  </a:ext>
                </a:extLst>
              </p:cNvPr>
              <p:cNvGrpSpPr/>
              <p:nvPr/>
            </p:nvGrpSpPr>
            <p:grpSpPr>
              <a:xfrm flipH="1">
                <a:off x="4592087" y="3689161"/>
                <a:ext cx="2356031" cy="643111"/>
                <a:chOff x="901652" y="1563366"/>
                <a:chExt cx="4252040" cy="950136"/>
              </a:xfrm>
            </p:grpSpPr>
            <p:sp>
              <p:nvSpPr>
                <p:cNvPr id="101" name="Rectangle: Rounded Corners 100">
                  <a:extLst>
                    <a:ext uri="{FF2B5EF4-FFF2-40B4-BE49-F238E27FC236}">
                      <a16:creationId xmlns:a16="http://schemas.microsoft.com/office/drawing/2014/main" id="{163B61CB-91AB-4326-9308-611143495B93}"/>
                    </a:ext>
                    <a:ext uri="{C183D7F6-B498-43B3-948B-1728B52AA6E4}">
                      <adec:decorative xmlns:adec="http://schemas.microsoft.com/office/drawing/2017/decorative" val="1"/>
                    </a:ext>
                  </a:extLst>
                </p:cNvPr>
                <p:cNvSpPr/>
                <p:nvPr/>
              </p:nvSpPr>
              <p:spPr>
                <a:xfrm flipH="1">
                  <a:off x="901652" y="1641553"/>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Windchill</a:t>
                  </a:r>
                </a:p>
              </p:txBody>
            </p:sp>
            <p:sp>
              <p:nvSpPr>
                <p:cNvPr id="102" name="Oval 101">
                  <a:extLst>
                    <a:ext uri="{FF2B5EF4-FFF2-40B4-BE49-F238E27FC236}">
                      <a16:creationId xmlns:a16="http://schemas.microsoft.com/office/drawing/2014/main" id="{38681345-D1F7-425C-BA4E-17C9F5A2786F}"/>
                    </a:ext>
                    <a:ext uri="{C183D7F6-B498-43B3-948B-1728B52AA6E4}">
                      <adec:decorative xmlns:adec="http://schemas.microsoft.com/office/drawing/2017/decorative" val="1"/>
                    </a:ext>
                  </a:extLst>
                </p:cNvPr>
                <p:cNvSpPr/>
                <p:nvPr/>
              </p:nvSpPr>
              <p:spPr>
                <a:xfrm>
                  <a:off x="3856067" y="1563366"/>
                  <a:ext cx="1297625"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864FBA27-A746-4E79-B969-AD6043D293C4}"/>
                  </a:ext>
                </a:extLst>
              </p:cNvPr>
              <p:cNvGrpSpPr/>
              <p:nvPr/>
            </p:nvGrpSpPr>
            <p:grpSpPr>
              <a:xfrm>
                <a:off x="342257" y="2818038"/>
                <a:ext cx="2208195" cy="643111"/>
                <a:chOff x="1154423" y="1648504"/>
                <a:chExt cx="3985234" cy="950136"/>
              </a:xfrm>
            </p:grpSpPr>
            <p:sp>
              <p:nvSpPr>
                <p:cNvPr id="105" name="Rectangle: Rounded Corners 104">
                  <a:extLst>
                    <a:ext uri="{FF2B5EF4-FFF2-40B4-BE49-F238E27FC236}">
                      <a16:creationId xmlns:a16="http://schemas.microsoft.com/office/drawing/2014/main" id="{333267BD-4559-417D-B973-D057CD54D7E0}"/>
                    </a:ext>
                    <a:ext uri="{C183D7F6-B498-43B3-948B-1728B52AA6E4}">
                      <adec:decorative xmlns:adec="http://schemas.microsoft.com/office/drawing/2017/decorative" val="1"/>
                    </a:ext>
                  </a:extLst>
                </p:cNvPr>
                <p:cNvSpPr/>
                <p:nvPr/>
              </p:nvSpPr>
              <p:spPr>
                <a:xfrm>
                  <a:off x="1154423" y="1724129"/>
                  <a:ext cx="3749041" cy="77559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Humidity</a:t>
                  </a:r>
                </a:p>
              </p:txBody>
            </p:sp>
            <p:sp>
              <p:nvSpPr>
                <p:cNvPr id="106" name="Oval 105">
                  <a:extLst>
                    <a:ext uri="{FF2B5EF4-FFF2-40B4-BE49-F238E27FC236}">
                      <a16:creationId xmlns:a16="http://schemas.microsoft.com/office/drawing/2014/main" id="{3EC48326-405E-47A0-8C22-B4935592DC6D}"/>
                    </a:ext>
                    <a:ext uri="{C183D7F6-B498-43B3-948B-1728B52AA6E4}">
                      <adec:decorative xmlns:adec="http://schemas.microsoft.com/office/drawing/2017/decorative" val="1"/>
                    </a:ext>
                  </a:extLst>
                </p:cNvPr>
                <p:cNvSpPr/>
                <p:nvPr/>
              </p:nvSpPr>
              <p:spPr>
                <a:xfrm>
                  <a:off x="3842032" y="1648504"/>
                  <a:ext cx="1297625" cy="9501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6BCC45F6-8BBB-40C0-A9DF-4A2213D5F4D7}"/>
                  </a:ext>
                </a:extLst>
              </p:cNvPr>
              <p:cNvGrpSpPr/>
              <p:nvPr/>
            </p:nvGrpSpPr>
            <p:grpSpPr>
              <a:xfrm flipH="1">
                <a:off x="4875838" y="2776859"/>
                <a:ext cx="2308255" cy="643111"/>
                <a:chOff x="989484" y="1561652"/>
                <a:chExt cx="4165815" cy="950136"/>
              </a:xfrm>
            </p:grpSpPr>
            <p:sp>
              <p:nvSpPr>
                <p:cNvPr id="109" name="Rectangle: Rounded Corners 108">
                  <a:extLst>
                    <a:ext uri="{FF2B5EF4-FFF2-40B4-BE49-F238E27FC236}">
                      <a16:creationId xmlns:a16="http://schemas.microsoft.com/office/drawing/2014/main" id="{D1A54C39-59B6-4C5F-A564-654124316B2F}"/>
                    </a:ext>
                    <a:ext uri="{C183D7F6-B498-43B3-948B-1728B52AA6E4}">
                      <adec:decorative xmlns:adec="http://schemas.microsoft.com/office/drawing/2017/decorative" val="1"/>
                    </a:ext>
                  </a:extLst>
                </p:cNvPr>
                <p:cNvSpPr/>
                <p:nvPr/>
              </p:nvSpPr>
              <p:spPr>
                <a:xfrm>
                  <a:off x="989484" y="1671220"/>
                  <a:ext cx="3749040" cy="77559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Precipitation</a:t>
                  </a:r>
                </a:p>
              </p:txBody>
            </p:sp>
            <p:sp>
              <p:nvSpPr>
                <p:cNvPr id="110" name="Oval 109">
                  <a:extLst>
                    <a:ext uri="{FF2B5EF4-FFF2-40B4-BE49-F238E27FC236}">
                      <a16:creationId xmlns:a16="http://schemas.microsoft.com/office/drawing/2014/main" id="{362B52B0-AE2B-4B8F-8682-A68C4FE68577}"/>
                    </a:ext>
                    <a:ext uri="{C183D7F6-B498-43B3-948B-1728B52AA6E4}">
                      <adec:decorative xmlns:adec="http://schemas.microsoft.com/office/drawing/2017/decorative" val="1"/>
                    </a:ext>
                  </a:extLst>
                </p:cNvPr>
                <p:cNvSpPr/>
                <p:nvPr/>
              </p:nvSpPr>
              <p:spPr>
                <a:xfrm>
                  <a:off x="3857674" y="1561652"/>
                  <a:ext cx="1297625" cy="9501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6" name="Graphic 5" descr="Partial sun">
              <a:extLst>
                <a:ext uri="{FF2B5EF4-FFF2-40B4-BE49-F238E27FC236}">
                  <a16:creationId xmlns:a16="http://schemas.microsoft.com/office/drawing/2014/main" id="{E5F29D9D-4DE5-4F36-BDBE-5ED72AB4BE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1406" y="1565870"/>
              <a:ext cx="457200" cy="457200"/>
            </a:xfrm>
            <a:prstGeom prst="rect">
              <a:avLst/>
            </a:prstGeom>
          </p:spPr>
        </p:pic>
        <p:pic>
          <p:nvPicPr>
            <p:cNvPr id="140" name="Graphic 139" descr="Partial sun">
              <a:extLst>
                <a:ext uri="{FF2B5EF4-FFF2-40B4-BE49-F238E27FC236}">
                  <a16:creationId xmlns:a16="http://schemas.microsoft.com/office/drawing/2014/main" id="{0CB9D20E-AD98-4FDB-835C-1BE3CC4ED5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6228" y="2452215"/>
              <a:ext cx="457200" cy="457200"/>
            </a:xfrm>
            <a:prstGeom prst="rect">
              <a:avLst/>
            </a:prstGeom>
          </p:spPr>
        </p:pic>
        <p:pic>
          <p:nvPicPr>
            <p:cNvPr id="141" name="Graphic 140" descr="Partial sun">
              <a:extLst>
                <a:ext uri="{FF2B5EF4-FFF2-40B4-BE49-F238E27FC236}">
                  <a16:creationId xmlns:a16="http://schemas.microsoft.com/office/drawing/2014/main" id="{400F2237-7302-41A7-9313-921D26EC7E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704" y="3348585"/>
              <a:ext cx="457200" cy="457200"/>
            </a:xfrm>
            <a:prstGeom prst="rect">
              <a:avLst/>
            </a:prstGeom>
          </p:spPr>
        </p:pic>
        <p:pic>
          <p:nvPicPr>
            <p:cNvPr id="142" name="Graphic 141" descr="Partial sun">
              <a:extLst>
                <a:ext uri="{FF2B5EF4-FFF2-40B4-BE49-F238E27FC236}">
                  <a16:creationId xmlns:a16="http://schemas.microsoft.com/office/drawing/2014/main" id="{E40FE753-C23D-4601-B5F5-67C94B6076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321" y="1591003"/>
              <a:ext cx="457200" cy="457200"/>
            </a:xfrm>
            <a:prstGeom prst="rect">
              <a:avLst/>
            </a:prstGeom>
          </p:spPr>
        </p:pic>
        <p:pic>
          <p:nvPicPr>
            <p:cNvPr id="143" name="Graphic 142" descr="Partial sun">
              <a:extLst>
                <a:ext uri="{FF2B5EF4-FFF2-40B4-BE49-F238E27FC236}">
                  <a16:creationId xmlns:a16="http://schemas.microsoft.com/office/drawing/2014/main" id="{4B382DA0-6AC9-4CBC-9FB5-CFF21DBBE2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6476" y="2428236"/>
              <a:ext cx="457200" cy="457200"/>
            </a:xfrm>
            <a:prstGeom prst="rect">
              <a:avLst/>
            </a:prstGeom>
          </p:spPr>
        </p:pic>
        <p:pic>
          <p:nvPicPr>
            <p:cNvPr id="144" name="Graphic 143" descr="Partial sun">
              <a:extLst>
                <a:ext uri="{FF2B5EF4-FFF2-40B4-BE49-F238E27FC236}">
                  <a16:creationId xmlns:a16="http://schemas.microsoft.com/office/drawing/2014/main" id="{53D44F45-777C-49AA-8561-5FC9518C5D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1796" y="3335530"/>
              <a:ext cx="457200" cy="457200"/>
            </a:xfrm>
            <a:prstGeom prst="rect">
              <a:avLst/>
            </a:prstGeom>
          </p:spPr>
        </p:pic>
      </p:grpSp>
      <p:grpSp>
        <p:nvGrpSpPr>
          <p:cNvPr id="17" name="Group 16">
            <a:extLst>
              <a:ext uri="{FF2B5EF4-FFF2-40B4-BE49-F238E27FC236}">
                <a16:creationId xmlns:a16="http://schemas.microsoft.com/office/drawing/2014/main" id="{F97E00CB-FA14-4C3D-8CF9-C10AB5D72EEE}"/>
              </a:ext>
            </a:extLst>
          </p:cNvPr>
          <p:cNvGrpSpPr/>
          <p:nvPr/>
        </p:nvGrpSpPr>
        <p:grpSpPr>
          <a:xfrm>
            <a:off x="5722811" y="4035069"/>
            <a:ext cx="6264818" cy="2653989"/>
            <a:chOff x="5722811" y="4035069"/>
            <a:chExt cx="6264818" cy="2653989"/>
          </a:xfrm>
        </p:grpSpPr>
        <p:grpSp>
          <p:nvGrpSpPr>
            <p:cNvPr id="145" name="Group 144">
              <a:extLst>
                <a:ext uri="{FF2B5EF4-FFF2-40B4-BE49-F238E27FC236}">
                  <a16:creationId xmlns:a16="http://schemas.microsoft.com/office/drawing/2014/main" id="{A5B8365F-FD25-4B21-969D-0D1E8AB3D8DB}"/>
                </a:ext>
              </a:extLst>
            </p:cNvPr>
            <p:cNvGrpSpPr/>
            <p:nvPr/>
          </p:nvGrpSpPr>
          <p:grpSpPr>
            <a:xfrm>
              <a:off x="5722811" y="4035069"/>
              <a:ext cx="6264818" cy="2653989"/>
              <a:chOff x="342257" y="1952867"/>
              <a:chExt cx="6841836" cy="2607416"/>
            </a:xfrm>
          </p:grpSpPr>
          <p:grpSp>
            <p:nvGrpSpPr>
              <p:cNvPr id="146" name="Group 145">
                <a:extLst>
                  <a:ext uri="{FF2B5EF4-FFF2-40B4-BE49-F238E27FC236}">
                    <a16:creationId xmlns:a16="http://schemas.microsoft.com/office/drawing/2014/main" id="{9A6A5E63-806E-474B-BEE6-21D2F98F4405}"/>
                  </a:ext>
                </a:extLst>
              </p:cNvPr>
              <p:cNvGrpSpPr/>
              <p:nvPr/>
            </p:nvGrpSpPr>
            <p:grpSpPr>
              <a:xfrm>
                <a:off x="2394449" y="1990651"/>
                <a:ext cx="2677919" cy="2569632"/>
                <a:chOff x="4111626" y="1720850"/>
                <a:chExt cx="3968750" cy="3968750"/>
              </a:xfrm>
            </p:grpSpPr>
            <p:sp>
              <p:nvSpPr>
                <p:cNvPr id="165" name="Oval 164">
                  <a:extLst>
                    <a:ext uri="{FF2B5EF4-FFF2-40B4-BE49-F238E27FC236}">
                      <a16:creationId xmlns:a16="http://schemas.microsoft.com/office/drawing/2014/main" id="{DD3881C9-6D52-47BF-B614-1ADDF77D2A7A}"/>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A5CCAA73-D883-4CF9-95F4-2015FB6F9883}"/>
                    </a:ext>
                    <a:ext uri="{C183D7F6-B498-43B3-948B-1728B52AA6E4}">
                      <adec:decorative xmlns:adec="http://schemas.microsoft.com/office/drawing/2017/decorative" val="1"/>
                    </a:ext>
                  </a:extLst>
                </p:cNvPr>
                <p:cNvSpPr/>
                <p:nvPr/>
              </p:nvSpPr>
              <p:spPr>
                <a:xfrm>
                  <a:off x="4499301" y="2183094"/>
                  <a:ext cx="3181965" cy="298310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rPr>
                    <a:t>Infrastructure</a:t>
                  </a:r>
                  <a:endParaRPr lang="en-US" sz="1050" b="1" dirty="0">
                    <a:latin typeface="+mj-lt"/>
                  </a:endParaRPr>
                </a:p>
              </p:txBody>
            </p:sp>
          </p:grpSp>
          <p:grpSp>
            <p:nvGrpSpPr>
              <p:cNvPr id="147" name="Group 146">
                <a:extLst>
                  <a:ext uri="{FF2B5EF4-FFF2-40B4-BE49-F238E27FC236}">
                    <a16:creationId xmlns:a16="http://schemas.microsoft.com/office/drawing/2014/main" id="{334457C7-0E59-4939-8E8C-8404E5F654DA}"/>
                  </a:ext>
                </a:extLst>
              </p:cNvPr>
              <p:cNvGrpSpPr/>
              <p:nvPr/>
            </p:nvGrpSpPr>
            <p:grpSpPr>
              <a:xfrm>
                <a:off x="611399" y="1952867"/>
                <a:ext cx="2494342" cy="643111"/>
                <a:chOff x="1068953" y="1564324"/>
                <a:chExt cx="4501656" cy="950136"/>
              </a:xfrm>
            </p:grpSpPr>
            <p:sp>
              <p:nvSpPr>
                <p:cNvPr id="163" name="Rectangle: Rounded Corners 162">
                  <a:extLst>
                    <a:ext uri="{FF2B5EF4-FFF2-40B4-BE49-F238E27FC236}">
                      <a16:creationId xmlns:a16="http://schemas.microsoft.com/office/drawing/2014/main" id="{7DA75EBA-F11A-489C-8AA9-9ACC02200427}"/>
                    </a:ext>
                    <a:ext uri="{C183D7F6-B498-43B3-948B-1728B52AA6E4}">
                      <adec:decorative xmlns:adec="http://schemas.microsoft.com/office/drawing/2017/decorative" val="1"/>
                    </a:ext>
                  </a:extLst>
                </p:cNvPr>
                <p:cNvSpPr/>
                <p:nvPr/>
              </p:nvSpPr>
              <p:spPr>
                <a:xfrm>
                  <a:off x="1068953" y="1674517"/>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Stop</a:t>
                  </a:r>
                </a:p>
              </p:txBody>
            </p:sp>
            <p:sp>
              <p:nvSpPr>
                <p:cNvPr id="164" name="Oval 163">
                  <a:extLst>
                    <a:ext uri="{FF2B5EF4-FFF2-40B4-BE49-F238E27FC236}">
                      <a16:creationId xmlns:a16="http://schemas.microsoft.com/office/drawing/2014/main" id="{E4267570-4748-41C5-A37A-50ADF87E837D}"/>
                    </a:ext>
                    <a:ext uri="{C183D7F6-B498-43B3-948B-1728B52AA6E4}">
                      <adec:decorative xmlns:adec="http://schemas.microsoft.com/office/drawing/2017/decorative" val="1"/>
                    </a:ext>
                  </a:extLst>
                </p:cNvPr>
                <p:cNvSpPr/>
                <p:nvPr/>
              </p:nvSpPr>
              <p:spPr>
                <a:xfrm>
                  <a:off x="4272983" y="1564324"/>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E9048451-2C25-48BE-A465-92FB67418DDE}"/>
                  </a:ext>
                </a:extLst>
              </p:cNvPr>
              <p:cNvGrpSpPr/>
              <p:nvPr/>
            </p:nvGrpSpPr>
            <p:grpSpPr>
              <a:xfrm flipH="1">
                <a:off x="4368779" y="1954419"/>
                <a:ext cx="2421428" cy="643111"/>
                <a:chOff x="1186642" y="1537237"/>
                <a:chExt cx="4370065" cy="950136"/>
              </a:xfrm>
            </p:grpSpPr>
            <p:sp>
              <p:nvSpPr>
                <p:cNvPr id="161" name="Rectangle: Rounded Corners 160">
                  <a:extLst>
                    <a:ext uri="{FF2B5EF4-FFF2-40B4-BE49-F238E27FC236}">
                      <a16:creationId xmlns:a16="http://schemas.microsoft.com/office/drawing/2014/main" id="{8FE6F5B8-7CB2-43B0-B4D6-CE7CFA14F7CD}"/>
                    </a:ext>
                    <a:ext uri="{C183D7F6-B498-43B3-948B-1728B52AA6E4}">
                      <adec:decorative xmlns:adec="http://schemas.microsoft.com/office/drawing/2017/decorative" val="1"/>
                    </a:ext>
                  </a:extLst>
                </p:cNvPr>
                <p:cNvSpPr/>
                <p:nvPr/>
              </p:nvSpPr>
              <p:spPr>
                <a:xfrm flipH="1">
                  <a:off x="1186642" y="1680261"/>
                  <a:ext cx="3749041" cy="77559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Crossing</a:t>
                  </a:r>
                </a:p>
              </p:txBody>
            </p:sp>
            <p:sp>
              <p:nvSpPr>
                <p:cNvPr id="162" name="Oval 161">
                  <a:extLst>
                    <a:ext uri="{FF2B5EF4-FFF2-40B4-BE49-F238E27FC236}">
                      <a16:creationId xmlns:a16="http://schemas.microsoft.com/office/drawing/2014/main" id="{9B66D449-C5B3-49F6-838E-15C94513740E}"/>
                    </a:ext>
                    <a:ext uri="{C183D7F6-B498-43B3-948B-1728B52AA6E4}">
                      <adec:decorative xmlns:adec="http://schemas.microsoft.com/office/drawing/2017/decorative" val="1"/>
                    </a:ext>
                  </a:extLst>
                </p:cNvPr>
                <p:cNvSpPr/>
                <p:nvPr/>
              </p:nvSpPr>
              <p:spPr>
                <a:xfrm>
                  <a:off x="4259081" y="1537237"/>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9" name="Group 148">
                <a:extLst>
                  <a:ext uri="{FF2B5EF4-FFF2-40B4-BE49-F238E27FC236}">
                    <a16:creationId xmlns:a16="http://schemas.microsoft.com/office/drawing/2014/main" id="{FB1CE56A-30CD-451C-8365-7CEFD9D0A63F}"/>
                  </a:ext>
                </a:extLst>
              </p:cNvPr>
              <p:cNvGrpSpPr/>
              <p:nvPr/>
            </p:nvGrpSpPr>
            <p:grpSpPr>
              <a:xfrm>
                <a:off x="470019" y="3689161"/>
                <a:ext cx="2436824" cy="643111"/>
                <a:chOff x="823664" y="1558135"/>
                <a:chExt cx="4397852" cy="950136"/>
              </a:xfrm>
            </p:grpSpPr>
            <p:sp>
              <p:nvSpPr>
                <p:cNvPr id="159" name="Rectangle: Rounded Corners 158">
                  <a:extLst>
                    <a:ext uri="{FF2B5EF4-FFF2-40B4-BE49-F238E27FC236}">
                      <a16:creationId xmlns:a16="http://schemas.microsoft.com/office/drawing/2014/main" id="{5AE62A7B-FD0B-4C76-B9B0-6A829401E2B4}"/>
                    </a:ext>
                    <a:ext uri="{C183D7F6-B498-43B3-948B-1728B52AA6E4}">
                      <adec:decorative xmlns:adec="http://schemas.microsoft.com/office/drawing/2017/decorative" val="1"/>
                    </a:ext>
                  </a:extLst>
                </p:cNvPr>
                <p:cNvSpPr/>
                <p:nvPr/>
              </p:nvSpPr>
              <p:spPr>
                <a:xfrm>
                  <a:off x="823664" y="1637930"/>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Junction</a:t>
                  </a:r>
                </a:p>
              </p:txBody>
            </p:sp>
            <p:sp>
              <p:nvSpPr>
                <p:cNvPr id="160" name="Oval 159">
                  <a:extLst>
                    <a:ext uri="{FF2B5EF4-FFF2-40B4-BE49-F238E27FC236}">
                      <a16:creationId xmlns:a16="http://schemas.microsoft.com/office/drawing/2014/main" id="{B5637162-ED73-4B1A-9B92-6D218163E5F0}"/>
                    </a:ext>
                    <a:ext uri="{C183D7F6-B498-43B3-948B-1728B52AA6E4}">
                      <adec:decorative xmlns:adec="http://schemas.microsoft.com/office/drawing/2017/decorative" val="1"/>
                    </a:ext>
                  </a:extLst>
                </p:cNvPr>
                <p:cNvSpPr/>
                <p:nvPr/>
              </p:nvSpPr>
              <p:spPr>
                <a:xfrm>
                  <a:off x="3923890" y="1558135"/>
                  <a:ext cx="1297626"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0" name="Group 149">
                <a:extLst>
                  <a:ext uri="{FF2B5EF4-FFF2-40B4-BE49-F238E27FC236}">
                    <a16:creationId xmlns:a16="http://schemas.microsoft.com/office/drawing/2014/main" id="{C9629930-1E80-4C12-890A-C0B0E324EDC8}"/>
                  </a:ext>
                </a:extLst>
              </p:cNvPr>
              <p:cNvGrpSpPr/>
              <p:nvPr/>
            </p:nvGrpSpPr>
            <p:grpSpPr>
              <a:xfrm flipH="1">
                <a:off x="4592087" y="3689161"/>
                <a:ext cx="2356031" cy="643111"/>
                <a:chOff x="901652" y="1563366"/>
                <a:chExt cx="4252040" cy="950136"/>
              </a:xfrm>
            </p:grpSpPr>
            <p:sp>
              <p:nvSpPr>
                <p:cNvPr id="157" name="Rectangle: Rounded Corners 156">
                  <a:extLst>
                    <a:ext uri="{FF2B5EF4-FFF2-40B4-BE49-F238E27FC236}">
                      <a16:creationId xmlns:a16="http://schemas.microsoft.com/office/drawing/2014/main" id="{5AD00F46-0254-48B1-9CFE-6ACE97F24F74}"/>
                    </a:ext>
                    <a:ext uri="{C183D7F6-B498-43B3-948B-1728B52AA6E4}">
                      <adec:decorative xmlns:adec="http://schemas.microsoft.com/office/drawing/2017/decorative" val="1"/>
                    </a:ext>
                  </a:extLst>
                </p:cNvPr>
                <p:cNvSpPr/>
                <p:nvPr/>
              </p:nvSpPr>
              <p:spPr>
                <a:xfrm flipH="1">
                  <a:off x="901652" y="1641553"/>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Bump</a:t>
                  </a:r>
                </a:p>
              </p:txBody>
            </p:sp>
            <p:sp>
              <p:nvSpPr>
                <p:cNvPr id="158" name="Oval 157">
                  <a:extLst>
                    <a:ext uri="{FF2B5EF4-FFF2-40B4-BE49-F238E27FC236}">
                      <a16:creationId xmlns:a16="http://schemas.microsoft.com/office/drawing/2014/main" id="{36DB8231-C5CF-4F54-AFCF-44E1335E8E51}"/>
                    </a:ext>
                    <a:ext uri="{C183D7F6-B498-43B3-948B-1728B52AA6E4}">
                      <adec:decorative xmlns:adec="http://schemas.microsoft.com/office/drawing/2017/decorative" val="1"/>
                    </a:ext>
                  </a:extLst>
                </p:cNvPr>
                <p:cNvSpPr/>
                <p:nvPr/>
              </p:nvSpPr>
              <p:spPr>
                <a:xfrm>
                  <a:off x="3856067" y="1563366"/>
                  <a:ext cx="1297625" cy="95013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1" name="Group 150">
                <a:extLst>
                  <a:ext uri="{FF2B5EF4-FFF2-40B4-BE49-F238E27FC236}">
                    <a16:creationId xmlns:a16="http://schemas.microsoft.com/office/drawing/2014/main" id="{807F615C-F849-403E-9CCC-517FADA0EF6C}"/>
                  </a:ext>
                </a:extLst>
              </p:cNvPr>
              <p:cNvGrpSpPr/>
              <p:nvPr/>
            </p:nvGrpSpPr>
            <p:grpSpPr>
              <a:xfrm>
                <a:off x="342257" y="2818038"/>
                <a:ext cx="2208195" cy="643111"/>
                <a:chOff x="1154423" y="1648504"/>
                <a:chExt cx="3985234" cy="950136"/>
              </a:xfrm>
            </p:grpSpPr>
            <p:sp>
              <p:nvSpPr>
                <p:cNvPr id="155" name="Rectangle: Rounded Corners 154">
                  <a:extLst>
                    <a:ext uri="{FF2B5EF4-FFF2-40B4-BE49-F238E27FC236}">
                      <a16:creationId xmlns:a16="http://schemas.microsoft.com/office/drawing/2014/main" id="{718FF291-EF20-417F-8AB5-E3E0A749FD65}"/>
                    </a:ext>
                    <a:ext uri="{C183D7F6-B498-43B3-948B-1728B52AA6E4}">
                      <adec:decorative xmlns:adec="http://schemas.microsoft.com/office/drawing/2017/decorative" val="1"/>
                    </a:ext>
                  </a:extLst>
                </p:cNvPr>
                <p:cNvSpPr/>
                <p:nvPr/>
              </p:nvSpPr>
              <p:spPr>
                <a:xfrm>
                  <a:off x="1154423" y="1724129"/>
                  <a:ext cx="3749041" cy="77559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Traffic Signal    l  </a:t>
                  </a:r>
                </a:p>
              </p:txBody>
            </p:sp>
            <p:sp>
              <p:nvSpPr>
                <p:cNvPr id="156" name="Oval 155">
                  <a:extLst>
                    <a:ext uri="{FF2B5EF4-FFF2-40B4-BE49-F238E27FC236}">
                      <a16:creationId xmlns:a16="http://schemas.microsoft.com/office/drawing/2014/main" id="{4B19956C-02B2-483B-B9E1-65D3D1F3E520}"/>
                    </a:ext>
                    <a:ext uri="{C183D7F6-B498-43B3-948B-1728B52AA6E4}">
                      <adec:decorative xmlns:adec="http://schemas.microsoft.com/office/drawing/2017/decorative" val="1"/>
                    </a:ext>
                  </a:extLst>
                </p:cNvPr>
                <p:cNvSpPr/>
                <p:nvPr/>
              </p:nvSpPr>
              <p:spPr>
                <a:xfrm>
                  <a:off x="3842032" y="1648504"/>
                  <a:ext cx="1297625" cy="9501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2" name="Group 151">
                <a:extLst>
                  <a:ext uri="{FF2B5EF4-FFF2-40B4-BE49-F238E27FC236}">
                    <a16:creationId xmlns:a16="http://schemas.microsoft.com/office/drawing/2014/main" id="{FB26354B-85B9-4869-B0BB-74E73D2568B8}"/>
                  </a:ext>
                </a:extLst>
              </p:cNvPr>
              <p:cNvGrpSpPr/>
              <p:nvPr/>
            </p:nvGrpSpPr>
            <p:grpSpPr>
              <a:xfrm flipH="1">
                <a:off x="4875838" y="2776859"/>
                <a:ext cx="2308255" cy="643111"/>
                <a:chOff x="989484" y="1561652"/>
                <a:chExt cx="4165815" cy="950136"/>
              </a:xfrm>
            </p:grpSpPr>
            <p:sp>
              <p:nvSpPr>
                <p:cNvPr id="153" name="Rectangle: Rounded Corners 152">
                  <a:extLst>
                    <a:ext uri="{FF2B5EF4-FFF2-40B4-BE49-F238E27FC236}">
                      <a16:creationId xmlns:a16="http://schemas.microsoft.com/office/drawing/2014/main" id="{AFD68549-78CC-4CB6-BC0D-11E0CCA3876E}"/>
                    </a:ext>
                    <a:ext uri="{C183D7F6-B498-43B3-948B-1728B52AA6E4}">
                      <adec:decorative xmlns:adec="http://schemas.microsoft.com/office/drawing/2017/decorative" val="1"/>
                    </a:ext>
                  </a:extLst>
                </p:cNvPr>
                <p:cNvSpPr/>
                <p:nvPr/>
              </p:nvSpPr>
              <p:spPr>
                <a:xfrm>
                  <a:off x="989484" y="1671220"/>
                  <a:ext cx="3749040" cy="77559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  Roundabout</a:t>
                  </a:r>
                </a:p>
              </p:txBody>
            </p:sp>
            <p:sp>
              <p:nvSpPr>
                <p:cNvPr id="154" name="Oval 153">
                  <a:extLst>
                    <a:ext uri="{FF2B5EF4-FFF2-40B4-BE49-F238E27FC236}">
                      <a16:creationId xmlns:a16="http://schemas.microsoft.com/office/drawing/2014/main" id="{D6B0DBB5-45F8-4EE7-AB4E-F473BFD8BF0B}"/>
                    </a:ext>
                    <a:ext uri="{C183D7F6-B498-43B3-948B-1728B52AA6E4}">
                      <adec:decorative xmlns:adec="http://schemas.microsoft.com/office/drawing/2017/decorative" val="1"/>
                    </a:ext>
                  </a:extLst>
                </p:cNvPr>
                <p:cNvSpPr/>
                <p:nvPr/>
              </p:nvSpPr>
              <p:spPr>
                <a:xfrm>
                  <a:off x="3857674" y="1561652"/>
                  <a:ext cx="1297625" cy="9501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15">
              <a:extLst>
                <a:ext uri="{FF2B5EF4-FFF2-40B4-BE49-F238E27FC236}">
                  <a16:creationId xmlns:a16="http://schemas.microsoft.com/office/drawing/2014/main" id="{CA6BFFB9-7E6A-4A40-8B4A-031B80DA3094}"/>
                </a:ext>
              </a:extLst>
            </p:cNvPr>
            <p:cNvGrpSpPr/>
            <p:nvPr/>
          </p:nvGrpSpPr>
          <p:grpSpPr>
            <a:xfrm>
              <a:off x="7183489" y="4074687"/>
              <a:ext cx="3259232" cy="2249764"/>
              <a:chOff x="7183489" y="4074687"/>
              <a:chExt cx="3259232" cy="2249764"/>
            </a:xfrm>
          </p:grpSpPr>
          <p:pic>
            <p:nvPicPr>
              <p:cNvPr id="10" name="Graphic 9" descr="Highway scene">
                <a:extLst>
                  <a:ext uri="{FF2B5EF4-FFF2-40B4-BE49-F238E27FC236}">
                    <a16:creationId xmlns:a16="http://schemas.microsoft.com/office/drawing/2014/main" id="{B90F3302-29A8-4463-B6DD-E760E8B73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1330" y="4074687"/>
                <a:ext cx="457200" cy="457200"/>
              </a:xfrm>
              <a:prstGeom prst="rect">
                <a:avLst/>
              </a:prstGeom>
            </p:spPr>
          </p:pic>
          <p:pic>
            <p:nvPicPr>
              <p:cNvPr id="173" name="Graphic 172" descr="Highway scene">
                <a:extLst>
                  <a:ext uri="{FF2B5EF4-FFF2-40B4-BE49-F238E27FC236}">
                    <a16:creationId xmlns:a16="http://schemas.microsoft.com/office/drawing/2014/main" id="{F9A94D78-1FC4-4999-A427-A38633FC0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3489" y="4967795"/>
                <a:ext cx="457200" cy="457200"/>
              </a:xfrm>
              <a:prstGeom prst="rect">
                <a:avLst/>
              </a:prstGeom>
            </p:spPr>
          </p:pic>
          <p:pic>
            <p:nvPicPr>
              <p:cNvPr id="174" name="Graphic 173" descr="Highway scene">
                <a:extLst>
                  <a:ext uri="{FF2B5EF4-FFF2-40B4-BE49-F238E27FC236}">
                    <a16:creationId xmlns:a16="http://schemas.microsoft.com/office/drawing/2014/main" id="{6C526D5A-49B1-4081-B076-115158B823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4755" y="5867251"/>
                <a:ext cx="457200" cy="457200"/>
              </a:xfrm>
              <a:prstGeom prst="rect">
                <a:avLst/>
              </a:prstGeom>
            </p:spPr>
          </p:pic>
          <p:pic>
            <p:nvPicPr>
              <p:cNvPr id="175" name="Graphic 174" descr="Highway scene">
                <a:extLst>
                  <a:ext uri="{FF2B5EF4-FFF2-40B4-BE49-F238E27FC236}">
                    <a16:creationId xmlns:a16="http://schemas.microsoft.com/office/drawing/2014/main" id="{465F0770-EF24-4AA0-9EDA-A33A98E07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0333" y="4083740"/>
                <a:ext cx="457200" cy="457200"/>
              </a:xfrm>
              <a:prstGeom prst="rect">
                <a:avLst/>
              </a:prstGeom>
            </p:spPr>
          </p:pic>
          <p:pic>
            <p:nvPicPr>
              <p:cNvPr id="176" name="Graphic 175" descr="Highway scene">
                <a:extLst>
                  <a:ext uri="{FF2B5EF4-FFF2-40B4-BE49-F238E27FC236}">
                    <a16:creationId xmlns:a16="http://schemas.microsoft.com/office/drawing/2014/main" id="{53BBF020-C468-44C3-8CE5-E744AFCC8B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5521" y="4920870"/>
                <a:ext cx="457200" cy="457200"/>
              </a:xfrm>
              <a:prstGeom prst="rect">
                <a:avLst/>
              </a:prstGeom>
            </p:spPr>
          </p:pic>
          <p:pic>
            <p:nvPicPr>
              <p:cNvPr id="177" name="Graphic 176" descr="Highway scene">
                <a:extLst>
                  <a:ext uri="{FF2B5EF4-FFF2-40B4-BE49-F238E27FC236}">
                    <a16:creationId xmlns:a16="http://schemas.microsoft.com/office/drawing/2014/main" id="{5E2141A1-16B5-422F-8BBA-DB5D226647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4808" y="5862407"/>
                <a:ext cx="457200" cy="457200"/>
              </a:xfrm>
              <a:prstGeom prst="rect">
                <a:avLst/>
              </a:prstGeom>
            </p:spPr>
          </p:pic>
        </p:grpSp>
      </p:grpSp>
      <p:sp>
        <p:nvSpPr>
          <p:cNvPr id="178" name="TextBox 177">
            <a:extLst>
              <a:ext uri="{FF2B5EF4-FFF2-40B4-BE49-F238E27FC236}">
                <a16:creationId xmlns:a16="http://schemas.microsoft.com/office/drawing/2014/main" id="{95AD54CA-9D0B-4DC7-AA36-AE4FC2DD857E}"/>
              </a:ext>
            </a:extLst>
          </p:cNvPr>
          <p:cNvSpPr txBox="1"/>
          <p:nvPr/>
        </p:nvSpPr>
        <p:spPr>
          <a:xfrm>
            <a:off x="3376752" y="6596390"/>
            <a:ext cx="5785535" cy="261610"/>
          </a:xfrm>
          <a:prstGeom prst="rect">
            <a:avLst/>
          </a:prstGeom>
          <a:noFill/>
        </p:spPr>
        <p:txBody>
          <a:bodyPr wrap="square" rtlCol="0">
            <a:spAutoFit/>
          </a:bodyPr>
          <a:lstStyle/>
          <a:p>
            <a:pPr algn="ctr"/>
            <a:r>
              <a:rPr lang="en-US" sz="1100" i="1" dirty="0"/>
              <a:t>Colors in this slide are for graphical purpose only.</a:t>
            </a:r>
          </a:p>
        </p:txBody>
      </p:sp>
    </p:spTree>
    <p:extLst>
      <p:ext uri="{BB962C8B-B14F-4D97-AF65-F5344CB8AC3E}">
        <p14:creationId xmlns:p14="http://schemas.microsoft.com/office/powerpoint/2010/main" val="27651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ADCA92-E2DE-4035-BA42-70C189CACA0F}"/>
              </a:ext>
            </a:extLst>
          </p:cNvPr>
          <p:cNvGrpSpPr/>
          <p:nvPr/>
        </p:nvGrpSpPr>
        <p:grpSpPr>
          <a:xfrm>
            <a:off x="6899146" y="1776209"/>
            <a:ext cx="4268298" cy="1013538"/>
            <a:chOff x="6899146" y="1776209"/>
            <a:chExt cx="4268298" cy="1013538"/>
          </a:xfrm>
        </p:grpSpPr>
        <p:pic>
          <p:nvPicPr>
            <p:cNvPr id="4" name="Graphic 3" descr="Upward trend">
              <a:extLst>
                <a:ext uri="{FF2B5EF4-FFF2-40B4-BE49-F238E27FC236}">
                  <a16:creationId xmlns:a16="http://schemas.microsoft.com/office/drawing/2014/main" id="{806237DB-E283-499C-BCCB-C10BF94EC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4931" y="1776209"/>
              <a:ext cx="454726" cy="454726"/>
            </a:xfrm>
            <a:prstGeom prst="rect">
              <a:avLst/>
            </a:prstGeom>
          </p:spPr>
        </p:pic>
        <p:sp>
          <p:nvSpPr>
            <p:cNvPr id="5" name="Rectangle 4">
              <a:extLst>
                <a:ext uri="{FF2B5EF4-FFF2-40B4-BE49-F238E27FC236}">
                  <a16:creationId xmlns:a16="http://schemas.microsoft.com/office/drawing/2014/main" id="{7C729144-2A9D-45E0-9906-635B25A911E8}"/>
                </a:ext>
              </a:extLst>
            </p:cNvPr>
            <p:cNvSpPr/>
            <p:nvPr/>
          </p:nvSpPr>
          <p:spPr>
            <a:xfrm>
              <a:off x="6899146" y="2322696"/>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We see a cluster of accidents in 3 specific areas in South Carolina. </a:t>
              </a:r>
            </a:p>
          </p:txBody>
        </p:sp>
      </p:grpSp>
      <p:grpSp>
        <p:nvGrpSpPr>
          <p:cNvPr id="6" name="Group 5">
            <a:extLst>
              <a:ext uri="{FF2B5EF4-FFF2-40B4-BE49-F238E27FC236}">
                <a16:creationId xmlns:a16="http://schemas.microsoft.com/office/drawing/2014/main" id="{DA40BE74-2322-4FB4-92C3-85E0BEB80846}"/>
              </a:ext>
            </a:extLst>
          </p:cNvPr>
          <p:cNvGrpSpPr/>
          <p:nvPr/>
        </p:nvGrpSpPr>
        <p:grpSpPr>
          <a:xfrm>
            <a:off x="6958145" y="4222151"/>
            <a:ext cx="4268298" cy="924251"/>
            <a:chOff x="7029775" y="4387934"/>
            <a:chExt cx="4268298" cy="924251"/>
          </a:xfrm>
        </p:grpSpPr>
        <p:pic>
          <p:nvPicPr>
            <p:cNvPr id="7" name="Graphic 6" descr="Gears">
              <a:extLst>
                <a:ext uri="{FF2B5EF4-FFF2-40B4-BE49-F238E27FC236}">
                  <a16:creationId xmlns:a16="http://schemas.microsoft.com/office/drawing/2014/main" id="{5D55832B-4888-4B49-A77A-ACD613842D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2457" y="4387934"/>
              <a:ext cx="457200" cy="457200"/>
            </a:xfrm>
            <a:prstGeom prst="rect">
              <a:avLst/>
            </a:prstGeom>
          </p:spPr>
        </p:pic>
        <p:sp>
          <p:nvSpPr>
            <p:cNvPr id="8" name="Rectangle 7">
              <a:extLst>
                <a:ext uri="{FF2B5EF4-FFF2-40B4-BE49-F238E27FC236}">
                  <a16:creationId xmlns:a16="http://schemas.microsoft.com/office/drawing/2014/main" id="{D597D40E-2A5E-4C0C-94D9-61D6F15710F4}"/>
                </a:ext>
              </a:extLst>
            </p:cNvPr>
            <p:cNvSpPr/>
            <p:nvPr/>
          </p:nvSpPr>
          <p:spPr>
            <a:xfrm>
              <a:off x="7029775" y="4845134"/>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Greenville county with highest number of accidents will be analyzed.</a:t>
              </a:r>
            </a:p>
          </p:txBody>
        </p:sp>
      </p:grpSp>
      <p:sp>
        <p:nvSpPr>
          <p:cNvPr id="10" name="Title 1">
            <a:extLst>
              <a:ext uri="{FF2B5EF4-FFF2-40B4-BE49-F238E27FC236}">
                <a16:creationId xmlns:a16="http://schemas.microsoft.com/office/drawing/2014/main" id="{47699403-A4D8-4C7E-B2D4-54A92A3F2CE7}"/>
              </a:ext>
            </a:extLst>
          </p:cNvPr>
          <p:cNvSpPr txBox="1">
            <a:spLocks/>
          </p:cNvSpPr>
          <p:nvPr/>
        </p:nvSpPr>
        <p:spPr>
          <a:xfrm>
            <a:off x="190500" y="3113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t>Which are the accident hotspots in </a:t>
            </a:r>
            <a:br>
              <a:rPr lang="en-US" sz="2800" b="1" dirty="0"/>
            </a:br>
            <a:r>
              <a:rPr lang="en-US" sz="2800" b="1" dirty="0"/>
              <a:t>South Carolina?</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BEC62E5-1B48-400B-8B7B-07C782E22C50}"/>
              </a:ext>
            </a:extLst>
          </p:cNvPr>
          <p:cNvGrpSpPr/>
          <p:nvPr/>
        </p:nvGrpSpPr>
        <p:grpSpPr>
          <a:xfrm>
            <a:off x="592598" y="1233377"/>
            <a:ext cx="5503402" cy="4822485"/>
            <a:chOff x="955263" y="1895880"/>
            <a:chExt cx="4539324" cy="3700130"/>
          </a:xfrm>
        </p:grpSpPr>
        <p:pic>
          <p:nvPicPr>
            <p:cNvPr id="15" name="Picture 14" descr="A picture containing text, map&#10;&#10;Description automatically generated">
              <a:extLst>
                <a:ext uri="{FF2B5EF4-FFF2-40B4-BE49-F238E27FC236}">
                  <a16:creationId xmlns:a16="http://schemas.microsoft.com/office/drawing/2014/main" id="{B8367E50-AF8E-4F54-AB51-C092E650240C}"/>
                </a:ext>
              </a:extLst>
            </p:cNvPr>
            <p:cNvPicPr>
              <a:picLocks noChangeAspect="1"/>
            </p:cNvPicPr>
            <p:nvPr/>
          </p:nvPicPr>
          <p:blipFill rotWithShape="1">
            <a:blip r:embed="rId7">
              <a:extLst>
                <a:ext uri="{28A0092B-C50C-407E-A947-70E740481C1C}">
                  <a14:useLocalDpi xmlns:a14="http://schemas.microsoft.com/office/drawing/2010/main" val="0"/>
                </a:ext>
              </a:extLst>
            </a:blip>
            <a:srcRect l="15642" t="681" r="15808" b="2575"/>
            <a:stretch/>
          </p:blipFill>
          <p:spPr>
            <a:xfrm>
              <a:off x="955263" y="1895880"/>
              <a:ext cx="4539324" cy="3700130"/>
            </a:xfrm>
            <a:prstGeom prst="rect">
              <a:avLst/>
            </a:prstGeom>
          </p:spPr>
        </p:pic>
        <p:sp>
          <p:nvSpPr>
            <p:cNvPr id="13" name="Oval 12">
              <a:extLst>
                <a:ext uri="{FF2B5EF4-FFF2-40B4-BE49-F238E27FC236}">
                  <a16:creationId xmlns:a16="http://schemas.microsoft.com/office/drawing/2014/main" id="{18EC9880-AAB4-4553-9D82-C7AA6F754EBA}"/>
                </a:ext>
              </a:extLst>
            </p:cNvPr>
            <p:cNvSpPr/>
            <p:nvPr/>
          </p:nvSpPr>
          <p:spPr>
            <a:xfrm>
              <a:off x="1718643" y="2046926"/>
              <a:ext cx="768953" cy="712565"/>
            </a:xfrm>
            <a:prstGeom prst="ellipse">
              <a:avLst/>
            </a:prstGeom>
            <a:noFill/>
            <a:ln w="57150">
              <a:solidFill>
                <a:srgbClr val="3D9B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905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90500" y="3113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t>Which are the accident prone junctions in</a:t>
            </a:r>
            <a:br>
              <a:rPr lang="en-US" sz="2800" b="1" dirty="0"/>
            </a:br>
            <a:r>
              <a:rPr lang="en-US" sz="2800" b="1" dirty="0"/>
              <a:t>Greenville?</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4976294-67D8-472E-8DD9-CD9778A20044}"/>
              </a:ext>
            </a:extLst>
          </p:cNvPr>
          <p:cNvGrpSpPr/>
          <p:nvPr/>
        </p:nvGrpSpPr>
        <p:grpSpPr>
          <a:xfrm>
            <a:off x="7191933" y="4911452"/>
            <a:ext cx="4268298" cy="999652"/>
            <a:chOff x="4419090" y="5354129"/>
            <a:chExt cx="4268298" cy="999652"/>
          </a:xfrm>
        </p:grpSpPr>
        <p:sp>
          <p:nvSpPr>
            <p:cNvPr id="15" name="Rectangle 14">
              <a:extLst>
                <a:ext uri="{FF2B5EF4-FFF2-40B4-BE49-F238E27FC236}">
                  <a16:creationId xmlns:a16="http://schemas.microsoft.com/office/drawing/2014/main" id="{E6E81D74-EAA6-426A-9382-4FCD6E5AD250}"/>
                </a:ext>
              </a:extLst>
            </p:cNvPr>
            <p:cNvSpPr/>
            <p:nvPr/>
          </p:nvSpPr>
          <p:spPr>
            <a:xfrm>
              <a:off x="4419090" y="5886730"/>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number of accidents on the </a:t>
              </a:r>
              <a:r>
                <a:rPr lang="en-US" sz="1400" b="1" dirty="0">
                  <a:solidFill>
                    <a:schemeClr val="tx1">
                      <a:lumMod val="75000"/>
                      <a:lumOff val="25000"/>
                    </a:schemeClr>
                  </a:solidFill>
                  <a:cs typeface="Segoe UI" panose="020B0502040204020203" pitchFamily="34" charset="0"/>
                </a:rPr>
                <a:t>junction </a:t>
              </a:r>
              <a:r>
                <a:rPr lang="en-US" sz="1400" dirty="0">
                  <a:solidFill>
                    <a:schemeClr val="tx1">
                      <a:lumMod val="75000"/>
                      <a:lumOff val="25000"/>
                    </a:schemeClr>
                  </a:solidFill>
                  <a:cs typeface="Segoe UI" panose="020B0502040204020203" pitchFamily="34" charset="0"/>
                </a:rPr>
                <a:t>of</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 Laurens road and I85. </a:t>
              </a:r>
            </a:p>
          </p:txBody>
        </p:sp>
        <p:pic>
          <p:nvPicPr>
            <p:cNvPr id="16" name="Graphic 15" descr="Research">
              <a:extLst>
                <a:ext uri="{FF2B5EF4-FFF2-40B4-BE49-F238E27FC236}">
                  <a16:creationId xmlns:a16="http://schemas.microsoft.com/office/drawing/2014/main" id="{EEF6AD55-5C2F-46B6-82B7-E306444EEB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639" y="5354129"/>
              <a:ext cx="457200" cy="457200"/>
            </a:xfrm>
            <a:prstGeom prst="rect">
              <a:avLst/>
            </a:prstGeom>
          </p:spPr>
        </p:pic>
      </p:grpSp>
      <p:grpSp>
        <p:nvGrpSpPr>
          <p:cNvPr id="20" name="Group 19">
            <a:extLst>
              <a:ext uri="{FF2B5EF4-FFF2-40B4-BE49-F238E27FC236}">
                <a16:creationId xmlns:a16="http://schemas.microsoft.com/office/drawing/2014/main" id="{398B3CBA-5BEF-4504-AB3A-C2328C9BD159}"/>
              </a:ext>
            </a:extLst>
          </p:cNvPr>
          <p:cNvGrpSpPr/>
          <p:nvPr/>
        </p:nvGrpSpPr>
        <p:grpSpPr>
          <a:xfrm>
            <a:off x="6783571" y="1461797"/>
            <a:ext cx="5085021" cy="3074762"/>
            <a:chOff x="6150844" y="1461796"/>
            <a:chExt cx="5717749" cy="3302493"/>
          </a:xfrm>
        </p:grpSpPr>
        <p:pic>
          <p:nvPicPr>
            <p:cNvPr id="19" name="Picture 18" descr="A close up of a map&#10;&#10;Description automatically generated">
              <a:extLst>
                <a:ext uri="{FF2B5EF4-FFF2-40B4-BE49-F238E27FC236}">
                  <a16:creationId xmlns:a16="http://schemas.microsoft.com/office/drawing/2014/main" id="{D8BE4FC6-6A7B-42D4-9E29-B53F1F294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844" y="1461796"/>
              <a:ext cx="5717749" cy="3302493"/>
            </a:xfrm>
            <a:prstGeom prst="rect">
              <a:avLst/>
            </a:prstGeom>
          </p:spPr>
        </p:pic>
        <p:sp>
          <p:nvSpPr>
            <p:cNvPr id="17" name="Oval 16">
              <a:extLst>
                <a:ext uri="{FF2B5EF4-FFF2-40B4-BE49-F238E27FC236}">
                  <a16:creationId xmlns:a16="http://schemas.microsoft.com/office/drawing/2014/main" id="{EFBF4D43-674E-4793-AE1E-9E662E4EF098}"/>
                </a:ext>
              </a:extLst>
            </p:cNvPr>
            <p:cNvSpPr/>
            <p:nvPr/>
          </p:nvSpPr>
          <p:spPr>
            <a:xfrm>
              <a:off x="8502316" y="2784536"/>
              <a:ext cx="450574" cy="413887"/>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picture containing text, map&#10;&#10;Description automatically generated">
            <a:extLst>
              <a:ext uri="{FF2B5EF4-FFF2-40B4-BE49-F238E27FC236}">
                <a16:creationId xmlns:a16="http://schemas.microsoft.com/office/drawing/2014/main" id="{197FC9F9-B584-43B3-89EB-F3D9C51B6526}"/>
              </a:ext>
            </a:extLst>
          </p:cNvPr>
          <p:cNvPicPr>
            <a:picLocks noChangeAspect="1"/>
          </p:cNvPicPr>
          <p:nvPr/>
        </p:nvPicPr>
        <p:blipFill rotWithShape="1">
          <a:blip r:embed="rId6">
            <a:extLst>
              <a:ext uri="{28A0092B-C50C-407E-A947-70E740481C1C}">
                <a14:useLocalDpi xmlns:a14="http://schemas.microsoft.com/office/drawing/2010/main" val="0"/>
              </a:ext>
            </a:extLst>
          </a:blip>
          <a:srcRect l="11737" t="305" r="15496"/>
          <a:stretch/>
        </p:blipFill>
        <p:spPr>
          <a:xfrm>
            <a:off x="190500" y="1461797"/>
            <a:ext cx="6428232" cy="5086783"/>
          </a:xfrm>
          <a:prstGeom prst="rect">
            <a:avLst/>
          </a:prstGeom>
        </p:spPr>
      </p:pic>
    </p:spTree>
    <p:extLst>
      <p:ext uri="{BB962C8B-B14F-4D97-AF65-F5344CB8AC3E}">
        <p14:creationId xmlns:p14="http://schemas.microsoft.com/office/powerpoint/2010/main" val="292722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90500" y="3113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t>Which are the accident prone crossings in </a:t>
            </a:r>
            <a:br>
              <a:rPr lang="en-US" sz="2800" b="1" dirty="0"/>
            </a:br>
            <a:r>
              <a:rPr lang="en-US" sz="2800" b="1" dirty="0"/>
              <a:t>Greenville?</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4976294-67D8-472E-8DD9-CD9778A20044}"/>
              </a:ext>
            </a:extLst>
          </p:cNvPr>
          <p:cNvGrpSpPr/>
          <p:nvPr/>
        </p:nvGrpSpPr>
        <p:grpSpPr>
          <a:xfrm>
            <a:off x="7249119" y="5098559"/>
            <a:ext cx="4268298" cy="999652"/>
            <a:chOff x="4419090" y="5354129"/>
            <a:chExt cx="4268298" cy="999652"/>
          </a:xfrm>
        </p:grpSpPr>
        <p:sp>
          <p:nvSpPr>
            <p:cNvPr id="15" name="Rectangle 14">
              <a:extLst>
                <a:ext uri="{FF2B5EF4-FFF2-40B4-BE49-F238E27FC236}">
                  <a16:creationId xmlns:a16="http://schemas.microsoft.com/office/drawing/2014/main" id="{E6E81D74-EAA6-426A-9382-4FCD6E5AD250}"/>
                </a:ext>
              </a:extLst>
            </p:cNvPr>
            <p:cNvSpPr/>
            <p:nvPr/>
          </p:nvSpPr>
          <p:spPr>
            <a:xfrm>
              <a:off x="4419090" y="5886730"/>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number of accidents on the </a:t>
              </a:r>
              <a:r>
                <a:rPr lang="en-US" sz="1400" b="1" dirty="0">
                  <a:solidFill>
                    <a:schemeClr val="tx1">
                      <a:lumMod val="75000"/>
                      <a:lumOff val="25000"/>
                    </a:schemeClr>
                  </a:solidFill>
                  <a:cs typeface="Segoe UI" panose="020B0502040204020203" pitchFamily="34" charset="0"/>
                </a:rPr>
                <a:t>Crossing </a:t>
              </a:r>
              <a:r>
                <a:rPr lang="en-US" sz="1400" dirty="0">
                  <a:solidFill>
                    <a:schemeClr val="tx1">
                      <a:lumMod val="75000"/>
                      <a:lumOff val="25000"/>
                    </a:schemeClr>
                  </a:solidFill>
                  <a:cs typeface="Segoe UI" panose="020B0502040204020203" pitchFamily="34" charset="0"/>
                </a:rPr>
                <a:t>are seen</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on Woodruff road and </a:t>
              </a:r>
              <a:r>
                <a:rPr lang="en-US" sz="1400" dirty="0" err="1">
                  <a:solidFill>
                    <a:schemeClr val="tx1">
                      <a:lumMod val="75000"/>
                      <a:lumOff val="25000"/>
                    </a:schemeClr>
                  </a:solidFill>
                  <a:cs typeface="Segoe UI" panose="020B0502040204020203" pitchFamily="34" charset="0"/>
                </a:rPr>
                <a:t>Millenium</a:t>
              </a:r>
              <a:r>
                <a:rPr lang="en-US" sz="1400" dirty="0">
                  <a:solidFill>
                    <a:schemeClr val="tx1">
                      <a:lumMod val="75000"/>
                      <a:lumOff val="25000"/>
                    </a:schemeClr>
                  </a:solidFill>
                  <a:cs typeface="Segoe UI" panose="020B0502040204020203" pitchFamily="34" charset="0"/>
                </a:rPr>
                <a:t> road. </a:t>
              </a:r>
            </a:p>
          </p:txBody>
        </p:sp>
        <p:pic>
          <p:nvPicPr>
            <p:cNvPr id="16" name="Graphic 15" descr="Research">
              <a:extLst>
                <a:ext uri="{FF2B5EF4-FFF2-40B4-BE49-F238E27FC236}">
                  <a16:creationId xmlns:a16="http://schemas.microsoft.com/office/drawing/2014/main" id="{EEF6AD55-5C2F-46B6-82B7-E306444EEB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639" y="5354129"/>
              <a:ext cx="457200" cy="457200"/>
            </a:xfrm>
            <a:prstGeom prst="rect">
              <a:avLst/>
            </a:prstGeom>
          </p:spPr>
        </p:pic>
      </p:grpSp>
      <p:grpSp>
        <p:nvGrpSpPr>
          <p:cNvPr id="8" name="Group 7">
            <a:extLst>
              <a:ext uri="{FF2B5EF4-FFF2-40B4-BE49-F238E27FC236}">
                <a16:creationId xmlns:a16="http://schemas.microsoft.com/office/drawing/2014/main" id="{49E003AD-CA7E-4DC1-BA66-AC58E8877D7D}"/>
              </a:ext>
            </a:extLst>
          </p:cNvPr>
          <p:cNvGrpSpPr/>
          <p:nvPr/>
        </p:nvGrpSpPr>
        <p:grpSpPr>
          <a:xfrm>
            <a:off x="6841236" y="1402534"/>
            <a:ext cx="5084064" cy="2980313"/>
            <a:chOff x="6841236" y="1402534"/>
            <a:chExt cx="5084064" cy="2980313"/>
          </a:xfrm>
        </p:grpSpPr>
        <p:pic>
          <p:nvPicPr>
            <p:cNvPr id="6" name="Picture 5" descr="A close up of a map&#10;&#10;Description automatically generated">
              <a:extLst>
                <a:ext uri="{FF2B5EF4-FFF2-40B4-BE49-F238E27FC236}">
                  <a16:creationId xmlns:a16="http://schemas.microsoft.com/office/drawing/2014/main" id="{2947BD70-D28D-4D63-8CA4-C3F812CD4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236" y="1402534"/>
              <a:ext cx="5084064" cy="2980313"/>
            </a:xfrm>
            <a:prstGeom prst="rect">
              <a:avLst/>
            </a:prstGeom>
          </p:spPr>
        </p:pic>
        <p:sp>
          <p:nvSpPr>
            <p:cNvPr id="7" name="Oval 6">
              <a:extLst>
                <a:ext uri="{FF2B5EF4-FFF2-40B4-BE49-F238E27FC236}">
                  <a16:creationId xmlns:a16="http://schemas.microsoft.com/office/drawing/2014/main" id="{2236E6B0-B8DF-48DD-B3AC-FE396B439317}"/>
                </a:ext>
              </a:extLst>
            </p:cNvPr>
            <p:cNvSpPr/>
            <p:nvPr/>
          </p:nvSpPr>
          <p:spPr>
            <a:xfrm>
              <a:off x="8527985" y="2618072"/>
              <a:ext cx="741144" cy="721894"/>
            </a:xfrm>
            <a:prstGeom prst="ellipse">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A picture containing text, map&#10;&#10;Description automatically generated">
            <a:extLst>
              <a:ext uri="{FF2B5EF4-FFF2-40B4-BE49-F238E27FC236}">
                <a16:creationId xmlns:a16="http://schemas.microsoft.com/office/drawing/2014/main" id="{7F34CABE-6B7C-46EE-A8A5-C9856540ACA3}"/>
              </a:ext>
            </a:extLst>
          </p:cNvPr>
          <p:cNvPicPr>
            <a:picLocks noChangeAspect="1"/>
          </p:cNvPicPr>
          <p:nvPr/>
        </p:nvPicPr>
        <p:blipFill rotWithShape="1">
          <a:blip r:embed="rId6">
            <a:extLst>
              <a:ext uri="{28A0092B-C50C-407E-A947-70E740481C1C}">
                <a14:useLocalDpi xmlns:a14="http://schemas.microsoft.com/office/drawing/2010/main" val="0"/>
              </a:ext>
            </a:extLst>
          </a:blip>
          <a:srcRect l="11157" t="8" r="15949"/>
          <a:stretch/>
        </p:blipFill>
        <p:spPr>
          <a:xfrm>
            <a:off x="266700" y="1402534"/>
            <a:ext cx="6428233" cy="5093208"/>
          </a:xfrm>
          <a:prstGeom prst="rect">
            <a:avLst/>
          </a:prstGeom>
        </p:spPr>
      </p:pic>
    </p:spTree>
    <p:extLst>
      <p:ext uri="{BB962C8B-B14F-4D97-AF65-F5344CB8AC3E}">
        <p14:creationId xmlns:p14="http://schemas.microsoft.com/office/powerpoint/2010/main" val="17435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90500" y="3113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t>Which are the accident prone traffic light spots in </a:t>
            </a:r>
            <a:br>
              <a:rPr lang="en-US" sz="2800" b="1" dirty="0"/>
            </a:br>
            <a:r>
              <a:rPr lang="en-US" sz="2800" b="1" dirty="0"/>
              <a:t>Greenville?</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4976294-67D8-472E-8DD9-CD9778A20044}"/>
              </a:ext>
            </a:extLst>
          </p:cNvPr>
          <p:cNvGrpSpPr/>
          <p:nvPr/>
        </p:nvGrpSpPr>
        <p:grpSpPr>
          <a:xfrm>
            <a:off x="7364371" y="5231077"/>
            <a:ext cx="4268298" cy="999652"/>
            <a:chOff x="4419090" y="5354129"/>
            <a:chExt cx="4268298" cy="999652"/>
          </a:xfrm>
        </p:grpSpPr>
        <p:sp>
          <p:nvSpPr>
            <p:cNvPr id="15" name="Rectangle 14">
              <a:extLst>
                <a:ext uri="{FF2B5EF4-FFF2-40B4-BE49-F238E27FC236}">
                  <a16:creationId xmlns:a16="http://schemas.microsoft.com/office/drawing/2014/main" id="{E6E81D74-EAA6-426A-9382-4FCD6E5AD250}"/>
                </a:ext>
              </a:extLst>
            </p:cNvPr>
            <p:cNvSpPr/>
            <p:nvPr/>
          </p:nvSpPr>
          <p:spPr>
            <a:xfrm>
              <a:off x="4419090" y="5886730"/>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number of accidents on the </a:t>
              </a:r>
              <a:r>
                <a:rPr lang="en-US" sz="1400" b="1" dirty="0">
                  <a:solidFill>
                    <a:schemeClr val="tx1">
                      <a:lumMod val="75000"/>
                      <a:lumOff val="25000"/>
                    </a:schemeClr>
                  </a:solidFill>
                  <a:cs typeface="Segoe UI" panose="020B0502040204020203" pitchFamily="34" charset="0"/>
                </a:rPr>
                <a:t>traffic light </a:t>
              </a:r>
              <a:r>
                <a:rPr lang="en-US" sz="1400" dirty="0">
                  <a:solidFill>
                    <a:schemeClr val="tx1">
                      <a:lumMod val="75000"/>
                      <a:lumOff val="25000"/>
                    </a:schemeClr>
                  </a:solidFill>
                  <a:cs typeface="Segoe UI" panose="020B0502040204020203" pitchFamily="34" charset="0"/>
                </a:rPr>
                <a:t>are seen</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on White Horse and </a:t>
              </a:r>
              <a:r>
                <a:rPr lang="en-US" sz="1400" dirty="0" err="1">
                  <a:solidFill>
                    <a:schemeClr val="tx1">
                      <a:lumMod val="75000"/>
                      <a:lumOff val="25000"/>
                    </a:schemeClr>
                  </a:solidFill>
                  <a:cs typeface="Segoe UI" panose="020B0502040204020203" pitchFamily="34" charset="0"/>
                </a:rPr>
                <a:t>Easely</a:t>
              </a:r>
              <a:r>
                <a:rPr lang="en-US" sz="1400" dirty="0">
                  <a:solidFill>
                    <a:schemeClr val="tx1">
                      <a:lumMod val="75000"/>
                      <a:lumOff val="25000"/>
                    </a:schemeClr>
                  </a:solidFill>
                  <a:cs typeface="Segoe UI" panose="020B0502040204020203" pitchFamily="34" charset="0"/>
                </a:rPr>
                <a:t> road.</a:t>
              </a:r>
            </a:p>
          </p:txBody>
        </p:sp>
        <p:pic>
          <p:nvPicPr>
            <p:cNvPr id="16" name="Graphic 15" descr="Research">
              <a:extLst>
                <a:ext uri="{FF2B5EF4-FFF2-40B4-BE49-F238E27FC236}">
                  <a16:creationId xmlns:a16="http://schemas.microsoft.com/office/drawing/2014/main" id="{EEF6AD55-5C2F-46B6-82B7-E306444EEB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639" y="5354129"/>
              <a:ext cx="457200" cy="457200"/>
            </a:xfrm>
            <a:prstGeom prst="rect">
              <a:avLst/>
            </a:prstGeom>
          </p:spPr>
        </p:pic>
      </p:grpSp>
      <p:pic>
        <p:nvPicPr>
          <p:cNvPr id="4" name="Picture 3" descr="A picture containing text, map&#10;&#10;Description automatically generated">
            <a:extLst>
              <a:ext uri="{FF2B5EF4-FFF2-40B4-BE49-F238E27FC236}">
                <a16:creationId xmlns:a16="http://schemas.microsoft.com/office/drawing/2014/main" id="{492BC846-E7CC-44D9-B261-9CFC699DF852}"/>
              </a:ext>
            </a:extLst>
          </p:cNvPr>
          <p:cNvPicPr>
            <a:picLocks noChangeAspect="1"/>
          </p:cNvPicPr>
          <p:nvPr/>
        </p:nvPicPr>
        <p:blipFill rotWithShape="1">
          <a:blip r:embed="rId5">
            <a:extLst>
              <a:ext uri="{28A0092B-C50C-407E-A947-70E740481C1C}">
                <a14:useLocalDpi xmlns:a14="http://schemas.microsoft.com/office/drawing/2010/main" val="0"/>
              </a:ext>
            </a:extLst>
          </a:blip>
          <a:srcRect l="9020" t="-733" r="14952"/>
          <a:stretch/>
        </p:blipFill>
        <p:spPr>
          <a:xfrm>
            <a:off x="190500" y="1128377"/>
            <a:ext cx="6667331" cy="5102352"/>
          </a:xfrm>
          <a:prstGeom prst="rect">
            <a:avLst/>
          </a:prstGeom>
        </p:spPr>
      </p:pic>
      <p:grpSp>
        <p:nvGrpSpPr>
          <p:cNvPr id="7" name="Group 6">
            <a:extLst>
              <a:ext uri="{FF2B5EF4-FFF2-40B4-BE49-F238E27FC236}">
                <a16:creationId xmlns:a16="http://schemas.microsoft.com/office/drawing/2014/main" id="{57239394-E6E6-4F70-B8BC-509B02773B80}"/>
              </a:ext>
            </a:extLst>
          </p:cNvPr>
          <p:cNvGrpSpPr/>
          <p:nvPr/>
        </p:nvGrpSpPr>
        <p:grpSpPr>
          <a:xfrm>
            <a:off x="6956488" y="1171260"/>
            <a:ext cx="5084064" cy="3342366"/>
            <a:chOff x="6956488" y="1171260"/>
            <a:chExt cx="5084064" cy="3342366"/>
          </a:xfrm>
        </p:grpSpPr>
        <p:pic>
          <p:nvPicPr>
            <p:cNvPr id="6" name="Picture 5" descr="A close up of a map&#10;&#10;Description automatically generated">
              <a:extLst>
                <a:ext uri="{FF2B5EF4-FFF2-40B4-BE49-F238E27FC236}">
                  <a16:creationId xmlns:a16="http://schemas.microsoft.com/office/drawing/2014/main" id="{7F8FBF13-D69F-4991-AC1B-CA82BD6CA2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488" y="1171260"/>
              <a:ext cx="5084064" cy="3342366"/>
            </a:xfrm>
            <a:prstGeom prst="rect">
              <a:avLst/>
            </a:prstGeom>
          </p:spPr>
        </p:pic>
        <p:sp>
          <p:nvSpPr>
            <p:cNvPr id="17" name="Oval 16">
              <a:extLst>
                <a:ext uri="{FF2B5EF4-FFF2-40B4-BE49-F238E27FC236}">
                  <a16:creationId xmlns:a16="http://schemas.microsoft.com/office/drawing/2014/main" id="{EFBF4D43-674E-4793-AE1E-9E662E4EF098}"/>
                </a:ext>
              </a:extLst>
            </p:cNvPr>
            <p:cNvSpPr/>
            <p:nvPr/>
          </p:nvSpPr>
          <p:spPr>
            <a:xfrm>
              <a:off x="7008504" y="2244201"/>
              <a:ext cx="497824" cy="467051"/>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808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228600" y="17662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t>Which are the accident prone stop sign spots in </a:t>
            </a:r>
            <a:br>
              <a:rPr lang="en-US" sz="2800" b="1" dirty="0"/>
            </a:br>
            <a:r>
              <a:rPr lang="en-US" sz="2800" b="1" dirty="0"/>
              <a:t>Greenville?</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393354"/>
            <a:ext cx="18408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382100" y="389760"/>
            <a:ext cx="1809900" cy="3594"/>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4976294-67D8-472E-8DD9-CD9778A20044}"/>
              </a:ext>
            </a:extLst>
          </p:cNvPr>
          <p:cNvGrpSpPr/>
          <p:nvPr/>
        </p:nvGrpSpPr>
        <p:grpSpPr>
          <a:xfrm>
            <a:off x="7215689" y="5034987"/>
            <a:ext cx="4268298" cy="999652"/>
            <a:chOff x="4419090" y="5354129"/>
            <a:chExt cx="4268298" cy="999652"/>
          </a:xfrm>
        </p:grpSpPr>
        <p:sp>
          <p:nvSpPr>
            <p:cNvPr id="15" name="Rectangle 14">
              <a:extLst>
                <a:ext uri="{FF2B5EF4-FFF2-40B4-BE49-F238E27FC236}">
                  <a16:creationId xmlns:a16="http://schemas.microsoft.com/office/drawing/2014/main" id="{E6E81D74-EAA6-426A-9382-4FCD6E5AD250}"/>
                </a:ext>
              </a:extLst>
            </p:cNvPr>
            <p:cNvSpPr/>
            <p:nvPr/>
          </p:nvSpPr>
          <p:spPr>
            <a:xfrm>
              <a:off x="4419090" y="5886730"/>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number of accidents on the </a:t>
              </a:r>
              <a:r>
                <a:rPr lang="en-US" sz="1400" b="1" dirty="0">
                  <a:solidFill>
                    <a:schemeClr val="tx1">
                      <a:lumMod val="75000"/>
                      <a:lumOff val="25000"/>
                    </a:schemeClr>
                  </a:solidFill>
                  <a:cs typeface="Segoe UI" panose="020B0502040204020203" pitchFamily="34" charset="0"/>
                </a:rPr>
                <a:t>Stop signs </a:t>
              </a:r>
              <a:r>
                <a:rPr lang="en-US" sz="1400" dirty="0">
                  <a:solidFill>
                    <a:schemeClr val="tx1">
                      <a:lumMod val="75000"/>
                      <a:lumOff val="25000"/>
                    </a:schemeClr>
                  </a:solidFill>
                  <a:cs typeface="Segoe UI" panose="020B0502040204020203" pitchFamily="34" charset="0"/>
                </a:rPr>
                <a:t>are seen</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on Wade Hampton and Artillery road.</a:t>
              </a:r>
            </a:p>
          </p:txBody>
        </p:sp>
        <p:pic>
          <p:nvPicPr>
            <p:cNvPr id="16" name="Graphic 15" descr="Research">
              <a:extLst>
                <a:ext uri="{FF2B5EF4-FFF2-40B4-BE49-F238E27FC236}">
                  <a16:creationId xmlns:a16="http://schemas.microsoft.com/office/drawing/2014/main" id="{EEF6AD55-5C2F-46B6-82B7-E306444EEB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639" y="5354129"/>
              <a:ext cx="457200" cy="457200"/>
            </a:xfrm>
            <a:prstGeom prst="rect">
              <a:avLst/>
            </a:prstGeom>
          </p:spPr>
        </p:pic>
      </p:grpSp>
      <p:pic>
        <p:nvPicPr>
          <p:cNvPr id="5" name="Picture 4" descr="A picture containing text, map&#10;&#10;Description automatically generated">
            <a:extLst>
              <a:ext uri="{FF2B5EF4-FFF2-40B4-BE49-F238E27FC236}">
                <a16:creationId xmlns:a16="http://schemas.microsoft.com/office/drawing/2014/main" id="{804A0C2C-6017-4391-B088-B8A84BE5C3A9}"/>
              </a:ext>
            </a:extLst>
          </p:cNvPr>
          <p:cNvPicPr>
            <a:picLocks noChangeAspect="1"/>
          </p:cNvPicPr>
          <p:nvPr/>
        </p:nvPicPr>
        <p:blipFill rotWithShape="1">
          <a:blip r:embed="rId5">
            <a:extLst>
              <a:ext uri="{28A0092B-C50C-407E-A947-70E740481C1C}">
                <a14:useLocalDpi xmlns:a14="http://schemas.microsoft.com/office/drawing/2010/main" val="0"/>
              </a:ext>
            </a:extLst>
          </a:blip>
          <a:srcRect l="7855" t="585" r="18557"/>
          <a:stretch/>
        </p:blipFill>
        <p:spPr>
          <a:xfrm>
            <a:off x="228600" y="1144524"/>
            <a:ext cx="6538849" cy="5102352"/>
          </a:xfrm>
          <a:prstGeom prst="rect">
            <a:avLst/>
          </a:prstGeom>
        </p:spPr>
      </p:pic>
      <p:grpSp>
        <p:nvGrpSpPr>
          <p:cNvPr id="13" name="Group 12">
            <a:extLst>
              <a:ext uri="{FF2B5EF4-FFF2-40B4-BE49-F238E27FC236}">
                <a16:creationId xmlns:a16="http://schemas.microsoft.com/office/drawing/2014/main" id="{3601D441-16CF-44C6-993B-40B6E2B04A67}"/>
              </a:ext>
            </a:extLst>
          </p:cNvPr>
          <p:cNvGrpSpPr/>
          <p:nvPr/>
        </p:nvGrpSpPr>
        <p:grpSpPr>
          <a:xfrm>
            <a:off x="6928759" y="1144525"/>
            <a:ext cx="5084064" cy="2967791"/>
            <a:chOff x="6928759" y="1144525"/>
            <a:chExt cx="5084064" cy="2967791"/>
          </a:xfrm>
        </p:grpSpPr>
        <p:pic>
          <p:nvPicPr>
            <p:cNvPr id="7" name="Picture 6" descr="A close up of a map&#10;&#10;Description automatically generated">
              <a:extLst>
                <a:ext uri="{FF2B5EF4-FFF2-40B4-BE49-F238E27FC236}">
                  <a16:creationId xmlns:a16="http://schemas.microsoft.com/office/drawing/2014/main" id="{BCCA33F9-D3AE-488A-BFBC-A75FDAC187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759" y="1144525"/>
              <a:ext cx="5084064" cy="2967791"/>
            </a:xfrm>
            <a:prstGeom prst="rect">
              <a:avLst/>
            </a:prstGeom>
          </p:spPr>
        </p:pic>
        <p:sp>
          <p:nvSpPr>
            <p:cNvPr id="17" name="Oval 16">
              <a:extLst>
                <a:ext uri="{FF2B5EF4-FFF2-40B4-BE49-F238E27FC236}">
                  <a16:creationId xmlns:a16="http://schemas.microsoft.com/office/drawing/2014/main" id="{EFBF4D43-674E-4793-AE1E-9E662E4EF098}"/>
                </a:ext>
              </a:extLst>
            </p:cNvPr>
            <p:cNvSpPr/>
            <p:nvPr/>
          </p:nvSpPr>
          <p:spPr>
            <a:xfrm>
              <a:off x="9221879" y="2602273"/>
              <a:ext cx="497824" cy="467051"/>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33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Key Findings and Conclusions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40D0FAE-2116-4FAC-8D04-84E32C7960D0}"/>
              </a:ext>
            </a:extLst>
          </p:cNvPr>
          <p:cNvGrpSpPr/>
          <p:nvPr/>
        </p:nvGrpSpPr>
        <p:grpSpPr>
          <a:xfrm>
            <a:off x="1518721" y="988180"/>
            <a:ext cx="2428875" cy="2609606"/>
            <a:chOff x="415578" y="2267253"/>
            <a:chExt cx="2428875" cy="2609606"/>
          </a:xfrm>
        </p:grpSpPr>
        <p:sp>
          <p:nvSpPr>
            <p:cNvPr id="32" name="Rectangle 31">
              <a:extLst>
                <a:ext uri="{FF2B5EF4-FFF2-40B4-BE49-F238E27FC236}">
                  <a16:creationId xmlns:a16="http://schemas.microsoft.com/office/drawing/2014/main" id="{16FB0785-0013-474B-B959-F2CC8F4C0C1E}"/>
                </a:ext>
              </a:extLst>
            </p:cNvPr>
            <p:cNvSpPr/>
            <p:nvPr/>
          </p:nvSpPr>
          <p:spPr>
            <a:xfrm>
              <a:off x="415578" y="2267253"/>
              <a:ext cx="2428875"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The rate of accident is more on non-clear weather days.</a:t>
              </a:r>
            </a:p>
          </p:txBody>
        </p:sp>
        <p:grpSp>
          <p:nvGrpSpPr>
            <p:cNvPr id="9" name="Group 8">
              <a:extLst>
                <a:ext uri="{FF2B5EF4-FFF2-40B4-BE49-F238E27FC236}">
                  <a16:creationId xmlns:a16="http://schemas.microsoft.com/office/drawing/2014/main" id="{7D8F9620-5552-4C82-850F-66458B59E8CF}"/>
                </a:ext>
              </a:extLst>
            </p:cNvPr>
            <p:cNvGrpSpPr/>
            <p:nvPr/>
          </p:nvGrpSpPr>
          <p:grpSpPr>
            <a:xfrm>
              <a:off x="833087" y="3283001"/>
              <a:ext cx="1593858" cy="1593858"/>
              <a:chOff x="1611590" y="2402538"/>
              <a:chExt cx="1593858" cy="1593858"/>
            </a:xfrm>
          </p:grpSpPr>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1611590" y="2402538"/>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Graphic 5" descr="Partial sun">
                <a:extLst>
                  <a:ext uri="{FF2B5EF4-FFF2-40B4-BE49-F238E27FC236}">
                    <a16:creationId xmlns:a16="http://schemas.microsoft.com/office/drawing/2014/main" id="{FE87E79D-E671-4F95-BAD1-B5AB053E47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4428" y="2923858"/>
                <a:ext cx="457200" cy="457200"/>
              </a:xfrm>
              <a:prstGeom prst="rect">
                <a:avLst/>
              </a:prstGeom>
            </p:spPr>
          </p:pic>
        </p:grpSp>
      </p:grpSp>
      <p:grpSp>
        <p:nvGrpSpPr>
          <p:cNvPr id="18" name="Group 17">
            <a:extLst>
              <a:ext uri="{FF2B5EF4-FFF2-40B4-BE49-F238E27FC236}">
                <a16:creationId xmlns:a16="http://schemas.microsoft.com/office/drawing/2014/main" id="{2701E8E8-4C55-403F-9B9B-624B9E62B537}"/>
              </a:ext>
            </a:extLst>
          </p:cNvPr>
          <p:cNvGrpSpPr/>
          <p:nvPr/>
        </p:nvGrpSpPr>
        <p:grpSpPr>
          <a:xfrm>
            <a:off x="4985366" y="1001249"/>
            <a:ext cx="2432304" cy="2612915"/>
            <a:chOff x="3432331" y="2137037"/>
            <a:chExt cx="2428875" cy="2446805"/>
          </a:xfrm>
        </p:grpSpPr>
        <p:sp>
          <p:nvSpPr>
            <p:cNvPr id="33" name="Rectangle 32">
              <a:extLst>
                <a:ext uri="{FF2B5EF4-FFF2-40B4-BE49-F238E27FC236}">
                  <a16:creationId xmlns:a16="http://schemas.microsoft.com/office/drawing/2014/main" id="{913AB221-FD8D-4664-9B4C-AE1B1660ECAA}"/>
                </a:ext>
              </a:extLst>
            </p:cNvPr>
            <p:cNvSpPr/>
            <p:nvPr/>
          </p:nvSpPr>
          <p:spPr>
            <a:xfrm>
              <a:off x="3432331" y="2137037"/>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Infrastructure variables causing accidents varied across different states.</a:t>
              </a:r>
            </a:p>
          </p:txBody>
        </p:sp>
        <p:grpSp>
          <p:nvGrpSpPr>
            <p:cNvPr id="10" name="Group 9">
              <a:extLst>
                <a:ext uri="{FF2B5EF4-FFF2-40B4-BE49-F238E27FC236}">
                  <a16:creationId xmlns:a16="http://schemas.microsoft.com/office/drawing/2014/main" id="{F2074EBB-39BF-4B1F-A112-5D0BA67C2E2A}"/>
                </a:ext>
              </a:extLst>
            </p:cNvPr>
            <p:cNvGrpSpPr/>
            <p:nvPr/>
          </p:nvGrpSpPr>
          <p:grpSpPr>
            <a:xfrm>
              <a:off x="3852363" y="3093934"/>
              <a:ext cx="1588813" cy="1489908"/>
              <a:chOff x="4957564" y="2195772"/>
              <a:chExt cx="1588813" cy="1489908"/>
            </a:xfrm>
          </p:grpSpPr>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57564" y="2195772"/>
                <a:ext cx="1588813" cy="148990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9" name="Graphic 78" descr="Highway scene">
                <a:extLst>
                  <a:ext uri="{FF2B5EF4-FFF2-40B4-BE49-F238E27FC236}">
                    <a16:creationId xmlns:a16="http://schemas.microsoft.com/office/drawing/2014/main" id="{674F1836-40D5-4572-8AF8-4D8DDCCAA8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680" y="2694812"/>
                <a:ext cx="457200" cy="457200"/>
              </a:xfrm>
              <a:prstGeom prst="rect">
                <a:avLst/>
              </a:prstGeom>
            </p:spPr>
          </p:pic>
        </p:grpSp>
      </p:grpSp>
      <p:grpSp>
        <p:nvGrpSpPr>
          <p:cNvPr id="19" name="Group 18">
            <a:extLst>
              <a:ext uri="{FF2B5EF4-FFF2-40B4-BE49-F238E27FC236}">
                <a16:creationId xmlns:a16="http://schemas.microsoft.com/office/drawing/2014/main" id="{8A4EBB9D-1EA9-44B1-BCC1-56640033B2CF}"/>
              </a:ext>
            </a:extLst>
          </p:cNvPr>
          <p:cNvGrpSpPr/>
          <p:nvPr/>
        </p:nvGrpSpPr>
        <p:grpSpPr>
          <a:xfrm>
            <a:off x="8474196" y="988180"/>
            <a:ext cx="2711077" cy="2613657"/>
            <a:chOff x="6512153" y="2324886"/>
            <a:chExt cx="2428875" cy="2330309"/>
          </a:xfrm>
        </p:grpSpPr>
        <p:sp>
          <p:nvSpPr>
            <p:cNvPr id="34" name="Rectangle 33">
              <a:extLst>
                <a:ext uri="{FF2B5EF4-FFF2-40B4-BE49-F238E27FC236}">
                  <a16:creationId xmlns:a16="http://schemas.microsoft.com/office/drawing/2014/main" id="{53F5EDC0-C02E-4790-A681-CA7AB9133338}"/>
                </a:ext>
              </a:extLst>
            </p:cNvPr>
            <p:cNvSpPr/>
            <p:nvPr/>
          </p:nvSpPr>
          <p:spPr>
            <a:xfrm>
              <a:off x="6512153" y="2324886"/>
              <a:ext cx="2428875" cy="85090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accidents were witnessed at 11am and 4 pm in the hotspots at SC which is in contrast with overall USA [1][2].</a:t>
              </a:r>
            </a:p>
          </p:txBody>
        </p:sp>
        <p:grpSp>
          <p:nvGrpSpPr>
            <p:cNvPr id="15" name="Group 14">
              <a:extLst>
                <a:ext uri="{FF2B5EF4-FFF2-40B4-BE49-F238E27FC236}">
                  <a16:creationId xmlns:a16="http://schemas.microsoft.com/office/drawing/2014/main" id="{63ABFB7A-3BEF-41E6-97E5-56E80A5F6424}"/>
                </a:ext>
              </a:extLst>
            </p:cNvPr>
            <p:cNvGrpSpPr/>
            <p:nvPr/>
          </p:nvGrpSpPr>
          <p:grpSpPr>
            <a:xfrm>
              <a:off x="6942939" y="3236626"/>
              <a:ext cx="1425440" cy="1418569"/>
              <a:chOff x="8279883" y="2258600"/>
              <a:chExt cx="1425440" cy="1418569"/>
            </a:xfrm>
          </p:grpSpPr>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8279883" y="2258600"/>
                <a:ext cx="1425440" cy="1418569"/>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Graphic 12" descr="Clock">
                <a:extLst>
                  <a:ext uri="{FF2B5EF4-FFF2-40B4-BE49-F238E27FC236}">
                    <a16:creationId xmlns:a16="http://schemas.microsoft.com/office/drawing/2014/main" id="{035A4CD5-E0E7-4FC2-8FF5-DA6D898D5A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64004" y="2689735"/>
                <a:ext cx="457200" cy="457200"/>
              </a:xfrm>
              <a:prstGeom prst="rect">
                <a:avLst/>
              </a:prstGeom>
            </p:spPr>
          </p:pic>
        </p:grpSp>
      </p:grpSp>
      <p:grpSp>
        <p:nvGrpSpPr>
          <p:cNvPr id="20" name="Group 19">
            <a:extLst>
              <a:ext uri="{FF2B5EF4-FFF2-40B4-BE49-F238E27FC236}">
                <a16:creationId xmlns:a16="http://schemas.microsoft.com/office/drawing/2014/main" id="{C6099950-49D4-4A02-9326-A110310A4B66}"/>
              </a:ext>
            </a:extLst>
          </p:cNvPr>
          <p:cNvGrpSpPr/>
          <p:nvPr/>
        </p:nvGrpSpPr>
        <p:grpSpPr>
          <a:xfrm>
            <a:off x="1543230" y="4035010"/>
            <a:ext cx="2428875" cy="2594390"/>
            <a:chOff x="9100187" y="2039360"/>
            <a:chExt cx="2428875" cy="2872990"/>
          </a:xfrm>
        </p:grpSpPr>
        <p:sp>
          <p:nvSpPr>
            <p:cNvPr id="35" name="Rectangle 34">
              <a:extLst>
                <a:ext uri="{FF2B5EF4-FFF2-40B4-BE49-F238E27FC236}">
                  <a16:creationId xmlns:a16="http://schemas.microsoft.com/office/drawing/2014/main" id="{857F5370-BF8E-406B-BEAE-B1224615626A}"/>
                </a:ext>
              </a:extLst>
            </p:cNvPr>
            <p:cNvSpPr/>
            <p:nvPr/>
          </p:nvSpPr>
          <p:spPr>
            <a:xfrm>
              <a:off x="9100187" y="2039360"/>
              <a:ext cx="2428875" cy="1056849"/>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 study of similar populous state Maryland showed much fewer accidents as compared to South Carolina.</a:t>
              </a:r>
            </a:p>
          </p:txBody>
        </p:sp>
        <p:grpSp>
          <p:nvGrpSpPr>
            <p:cNvPr id="16" name="Group 15">
              <a:extLst>
                <a:ext uri="{FF2B5EF4-FFF2-40B4-BE49-F238E27FC236}">
                  <a16:creationId xmlns:a16="http://schemas.microsoft.com/office/drawing/2014/main" id="{DEBE7FD1-B064-402F-B5B3-422795A570AE}"/>
                </a:ext>
              </a:extLst>
            </p:cNvPr>
            <p:cNvGrpSpPr/>
            <p:nvPr/>
          </p:nvGrpSpPr>
          <p:grpSpPr>
            <a:xfrm>
              <a:off x="9517695" y="3120060"/>
              <a:ext cx="1593858" cy="1792290"/>
              <a:chOff x="8726365" y="4251012"/>
              <a:chExt cx="1593858" cy="1792290"/>
            </a:xfrm>
          </p:grpSpPr>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8726365" y="4251012"/>
                <a:ext cx="1593858" cy="1792290"/>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0" name="Graphic 79" descr="Gears">
                <a:extLst>
                  <a:ext uri="{FF2B5EF4-FFF2-40B4-BE49-F238E27FC236}">
                    <a16:creationId xmlns:a16="http://schemas.microsoft.com/office/drawing/2014/main" id="{6D401D9A-F877-47F1-8808-2C77D3515A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94694" y="4861944"/>
                <a:ext cx="457200" cy="447728"/>
              </a:xfrm>
              <a:prstGeom prst="rect">
                <a:avLst/>
              </a:prstGeom>
            </p:spPr>
          </p:pic>
        </p:grpSp>
      </p:grpSp>
      <p:grpSp>
        <p:nvGrpSpPr>
          <p:cNvPr id="81" name="Group 80">
            <a:extLst>
              <a:ext uri="{FF2B5EF4-FFF2-40B4-BE49-F238E27FC236}">
                <a16:creationId xmlns:a16="http://schemas.microsoft.com/office/drawing/2014/main" id="{F7A947FA-464D-4F32-B2D6-B841F184C548}"/>
              </a:ext>
            </a:extLst>
          </p:cNvPr>
          <p:cNvGrpSpPr/>
          <p:nvPr/>
        </p:nvGrpSpPr>
        <p:grpSpPr>
          <a:xfrm>
            <a:off x="4988795" y="4035010"/>
            <a:ext cx="2428875" cy="2597012"/>
            <a:chOff x="6682144" y="2173521"/>
            <a:chExt cx="2428875" cy="2597012"/>
          </a:xfrm>
        </p:grpSpPr>
        <p:sp>
          <p:nvSpPr>
            <p:cNvPr id="82" name="Rectangle 81">
              <a:extLst>
                <a:ext uri="{FF2B5EF4-FFF2-40B4-BE49-F238E27FC236}">
                  <a16:creationId xmlns:a16="http://schemas.microsoft.com/office/drawing/2014/main" id="{56C3F5CC-3578-45C4-8F64-DB84809B082B}"/>
                </a:ext>
              </a:extLst>
            </p:cNvPr>
            <p:cNvSpPr/>
            <p:nvPr/>
          </p:nvSpPr>
          <p:spPr>
            <a:xfrm>
              <a:off x="6682144" y="2173521"/>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Maximum accidents occur on the right side (slow lanes) of the road.[5]</a:t>
              </a:r>
            </a:p>
          </p:txBody>
        </p:sp>
        <p:grpSp>
          <p:nvGrpSpPr>
            <p:cNvPr id="83" name="Group 82">
              <a:extLst>
                <a:ext uri="{FF2B5EF4-FFF2-40B4-BE49-F238E27FC236}">
                  <a16:creationId xmlns:a16="http://schemas.microsoft.com/office/drawing/2014/main" id="{6EB880E7-F4B4-4EDF-A09F-4CA7B1BA0EBB}"/>
                </a:ext>
              </a:extLst>
            </p:cNvPr>
            <p:cNvGrpSpPr/>
            <p:nvPr/>
          </p:nvGrpSpPr>
          <p:grpSpPr>
            <a:xfrm>
              <a:off x="7097938" y="3176675"/>
              <a:ext cx="1593858" cy="1593858"/>
              <a:chOff x="8434882" y="2198649"/>
              <a:chExt cx="1593858" cy="1593858"/>
            </a:xfrm>
          </p:grpSpPr>
          <p:sp>
            <p:nvSpPr>
              <p:cNvPr id="84" name="Circle: Hollow 83">
                <a:extLst>
                  <a:ext uri="{FF2B5EF4-FFF2-40B4-BE49-F238E27FC236}">
                    <a16:creationId xmlns:a16="http://schemas.microsoft.com/office/drawing/2014/main" id="{7F42F942-8071-4D7F-B4DA-C56CD34F06C8}"/>
                  </a:ext>
                  <a:ext uri="{C183D7F6-B498-43B3-948B-1728B52AA6E4}">
                    <adec:decorative xmlns:adec="http://schemas.microsoft.com/office/drawing/2017/decorative" val="1"/>
                  </a:ext>
                </a:extLst>
              </p:cNvPr>
              <p:cNvSpPr/>
              <p:nvPr/>
            </p:nvSpPr>
            <p:spPr>
              <a:xfrm>
                <a:off x="8434882" y="2198649"/>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5" name="Graphic 84" descr="Signpost">
                <a:extLst>
                  <a:ext uri="{FF2B5EF4-FFF2-40B4-BE49-F238E27FC236}">
                    <a16:creationId xmlns:a16="http://schemas.microsoft.com/office/drawing/2014/main" id="{9C617065-D0CC-4636-B121-BB4B4A80A0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003211" y="2766978"/>
                <a:ext cx="457200" cy="457200"/>
              </a:xfrm>
              <a:prstGeom prst="rect">
                <a:avLst/>
              </a:prstGeom>
            </p:spPr>
          </p:pic>
        </p:grpSp>
      </p:grpSp>
      <p:grpSp>
        <p:nvGrpSpPr>
          <p:cNvPr id="91" name="Group 90">
            <a:extLst>
              <a:ext uri="{FF2B5EF4-FFF2-40B4-BE49-F238E27FC236}">
                <a16:creationId xmlns:a16="http://schemas.microsoft.com/office/drawing/2014/main" id="{8D65015E-A0B2-44E1-BF6F-326BD2DAAA49}"/>
              </a:ext>
            </a:extLst>
          </p:cNvPr>
          <p:cNvGrpSpPr/>
          <p:nvPr/>
        </p:nvGrpSpPr>
        <p:grpSpPr>
          <a:xfrm>
            <a:off x="8533246" y="4035010"/>
            <a:ext cx="2428875" cy="2599132"/>
            <a:chOff x="3423913" y="2163979"/>
            <a:chExt cx="2428875" cy="2599132"/>
          </a:xfrm>
        </p:grpSpPr>
        <p:sp>
          <p:nvSpPr>
            <p:cNvPr id="92" name="Rectangle 91">
              <a:extLst>
                <a:ext uri="{FF2B5EF4-FFF2-40B4-BE49-F238E27FC236}">
                  <a16:creationId xmlns:a16="http://schemas.microsoft.com/office/drawing/2014/main" id="{1C7E16D2-C7E6-4B20-A055-C25FFD5B850B}"/>
                </a:ext>
              </a:extLst>
            </p:cNvPr>
            <p:cNvSpPr/>
            <p:nvPr/>
          </p:nvSpPr>
          <p:spPr>
            <a:xfrm>
              <a:off x="3423913" y="2163979"/>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Hotspots locations varied between day and night in Greenville county.[3][4]</a:t>
              </a:r>
            </a:p>
          </p:txBody>
        </p:sp>
        <p:grpSp>
          <p:nvGrpSpPr>
            <p:cNvPr id="93" name="Group 92">
              <a:extLst>
                <a:ext uri="{FF2B5EF4-FFF2-40B4-BE49-F238E27FC236}">
                  <a16:creationId xmlns:a16="http://schemas.microsoft.com/office/drawing/2014/main" id="{CDF4B3A6-8F6F-4A8A-92F0-7E1B1A98E101}"/>
                </a:ext>
              </a:extLst>
            </p:cNvPr>
            <p:cNvGrpSpPr/>
            <p:nvPr/>
          </p:nvGrpSpPr>
          <p:grpSpPr>
            <a:xfrm>
              <a:off x="3841422" y="3169253"/>
              <a:ext cx="1593858" cy="1593858"/>
              <a:chOff x="4946623" y="2271091"/>
              <a:chExt cx="1593858" cy="1593858"/>
            </a:xfrm>
          </p:grpSpPr>
          <p:sp>
            <p:nvSpPr>
              <p:cNvPr id="94" name="Circle: Hollow 93">
                <a:extLst>
                  <a:ext uri="{FF2B5EF4-FFF2-40B4-BE49-F238E27FC236}">
                    <a16:creationId xmlns:a16="http://schemas.microsoft.com/office/drawing/2014/main" id="{37F53D4D-7014-463D-9B5B-3EEA3B443D51}"/>
                  </a:ext>
                  <a:ext uri="{C183D7F6-B498-43B3-948B-1728B52AA6E4}">
                    <adec:decorative xmlns:adec="http://schemas.microsoft.com/office/drawing/2017/decorative" val="1"/>
                  </a:ext>
                </a:extLst>
              </p:cNvPr>
              <p:cNvSpPr/>
              <p:nvPr/>
            </p:nvSpPr>
            <p:spPr>
              <a:xfrm>
                <a:off x="4946623" y="2271091"/>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5" name="Graphic 94" descr="Sun">
                <a:extLst>
                  <a:ext uri="{FF2B5EF4-FFF2-40B4-BE49-F238E27FC236}">
                    <a16:creationId xmlns:a16="http://schemas.microsoft.com/office/drawing/2014/main" id="{E1C1F516-44C9-4F40-B14E-92CFD97A5B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514952" y="2807023"/>
                <a:ext cx="457200" cy="457200"/>
              </a:xfrm>
              <a:prstGeom prst="rect">
                <a:avLst/>
              </a:prstGeom>
            </p:spPr>
          </p:pic>
        </p:grpSp>
      </p:grpSp>
      <p:sp>
        <p:nvSpPr>
          <p:cNvPr id="96" name="TextBox 95">
            <a:extLst>
              <a:ext uri="{FF2B5EF4-FFF2-40B4-BE49-F238E27FC236}">
                <a16:creationId xmlns:a16="http://schemas.microsoft.com/office/drawing/2014/main" id="{C45DBD52-DDFB-42BD-838E-C48A14048EFF}"/>
              </a:ext>
            </a:extLst>
          </p:cNvPr>
          <p:cNvSpPr txBox="1"/>
          <p:nvPr/>
        </p:nvSpPr>
        <p:spPr>
          <a:xfrm>
            <a:off x="3312744" y="6596390"/>
            <a:ext cx="5785535" cy="261610"/>
          </a:xfrm>
          <a:prstGeom prst="rect">
            <a:avLst/>
          </a:prstGeom>
          <a:noFill/>
        </p:spPr>
        <p:txBody>
          <a:bodyPr wrap="square" rtlCol="0">
            <a:spAutoFit/>
          </a:bodyPr>
          <a:lstStyle/>
          <a:p>
            <a:pPr algn="ctr"/>
            <a:r>
              <a:rPr lang="en-US" sz="1050" i="1" dirty="0"/>
              <a:t>Colors in this slide are for graphical purpose only</a:t>
            </a:r>
            <a:r>
              <a:rPr lang="en-US" sz="1100" i="1" dirty="0"/>
              <a:t>.</a:t>
            </a:r>
          </a:p>
        </p:txBody>
      </p:sp>
    </p:spTree>
    <p:extLst>
      <p:ext uri="{BB962C8B-B14F-4D97-AF65-F5344CB8AC3E}">
        <p14:creationId xmlns:p14="http://schemas.microsoft.com/office/powerpoint/2010/main" val="38875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86369" y="43441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solidFill>
                  <a:schemeClr val="tx1">
                    <a:lumMod val="75000"/>
                    <a:lumOff val="25000"/>
                  </a:schemeClr>
                </a:solidFill>
              </a:rPr>
              <a:t>Recommendations</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36576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8357874" y="627271"/>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automatically generated">
            <a:extLst>
              <a:ext uri="{FF2B5EF4-FFF2-40B4-BE49-F238E27FC236}">
                <a16:creationId xmlns:a16="http://schemas.microsoft.com/office/drawing/2014/main" id="{38C5FACC-56D6-4F1D-8FD9-26AA828D11A3}"/>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018580" y="991562"/>
            <a:ext cx="4154840" cy="4154840"/>
          </a:xfrm>
          <a:prstGeom prst="rect">
            <a:avLst/>
          </a:prstGeom>
        </p:spPr>
      </p:pic>
      <p:grpSp>
        <p:nvGrpSpPr>
          <p:cNvPr id="21" name="Group 20">
            <a:extLst>
              <a:ext uri="{FF2B5EF4-FFF2-40B4-BE49-F238E27FC236}">
                <a16:creationId xmlns:a16="http://schemas.microsoft.com/office/drawing/2014/main" id="{854F1B8B-124C-492F-8B2D-AB33E57A80EC}"/>
              </a:ext>
            </a:extLst>
          </p:cNvPr>
          <p:cNvGrpSpPr/>
          <p:nvPr/>
        </p:nvGrpSpPr>
        <p:grpSpPr>
          <a:xfrm>
            <a:off x="4018580" y="5404312"/>
            <a:ext cx="4268298" cy="924251"/>
            <a:chOff x="7029775" y="4387934"/>
            <a:chExt cx="4268298" cy="924251"/>
          </a:xfrm>
        </p:grpSpPr>
        <p:pic>
          <p:nvPicPr>
            <p:cNvPr id="22" name="Graphic 21" descr="Gears">
              <a:extLst>
                <a:ext uri="{FF2B5EF4-FFF2-40B4-BE49-F238E27FC236}">
                  <a16:creationId xmlns:a16="http://schemas.microsoft.com/office/drawing/2014/main" id="{8B1594DE-6CCA-47E0-9ECE-8217441AF8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2457" y="4387934"/>
              <a:ext cx="457200" cy="457200"/>
            </a:xfrm>
            <a:prstGeom prst="rect">
              <a:avLst/>
            </a:prstGeom>
          </p:spPr>
        </p:pic>
        <p:sp>
          <p:nvSpPr>
            <p:cNvPr id="23" name="Rectangle 22">
              <a:extLst>
                <a:ext uri="{FF2B5EF4-FFF2-40B4-BE49-F238E27FC236}">
                  <a16:creationId xmlns:a16="http://schemas.microsoft.com/office/drawing/2014/main" id="{D95BE997-6323-4A23-8378-EDB11091C5EA}"/>
                </a:ext>
              </a:extLst>
            </p:cNvPr>
            <p:cNvSpPr/>
            <p:nvPr/>
          </p:nvSpPr>
          <p:spPr>
            <a:xfrm>
              <a:off x="7029775" y="4845134"/>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Replace traffic lights and intersections with roundabouts.</a:t>
              </a:r>
            </a:p>
            <a:p>
              <a:pPr algn="ctr">
                <a:lnSpc>
                  <a:spcPts val="1900"/>
                </a:lnSpc>
              </a:pPr>
              <a:r>
                <a:rPr lang="en-US" sz="1400" dirty="0">
                  <a:solidFill>
                    <a:schemeClr val="tx1">
                      <a:lumMod val="75000"/>
                      <a:lumOff val="25000"/>
                    </a:schemeClr>
                  </a:solidFill>
                  <a:cs typeface="Segoe UI" panose="020B0502040204020203" pitchFamily="34" charset="0"/>
                </a:rPr>
                <a:t>Resulting into 75% reduction in accidents. </a:t>
              </a:r>
            </a:p>
          </p:txBody>
        </p:sp>
      </p:grpSp>
    </p:spTree>
    <p:extLst>
      <p:ext uri="{BB962C8B-B14F-4D97-AF65-F5344CB8AC3E}">
        <p14:creationId xmlns:p14="http://schemas.microsoft.com/office/powerpoint/2010/main" val="15864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03A71-EBFF-48D2-925F-FE77D216A582}"/>
              </a:ext>
            </a:extLst>
          </p:cNvPr>
          <p:cNvSpPr>
            <a:spLocks noGrp="1"/>
          </p:cNvSpPr>
          <p:nvPr>
            <p:ph idx="1"/>
          </p:nvPr>
        </p:nvSpPr>
        <p:spPr>
          <a:xfrm>
            <a:off x="838200" y="1298495"/>
            <a:ext cx="10515600" cy="4351338"/>
          </a:xfrm>
        </p:spPr>
        <p:txBody>
          <a:bodyPr>
            <a:normAutofit/>
          </a:bodyPr>
          <a:lstStyle/>
          <a:p>
            <a:pPr marL="0" indent="0" algn="just">
              <a:buNone/>
            </a:pPr>
            <a:endParaRPr lang="en-US" sz="1600" dirty="0"/>
          </a:p>
          <a:p>
            <a:pPr marL="0" indent="0" algn="just">
              <a:buNone/>
            </a:pPr>
            <a:r>
              <a:rPr lang="en-US" sz="1600" dirty="0"/>
              <a:t>Road accident leads to more than 38,000 deaths every year in crashes on U.S. roadways and an additional 4.4 million injured seriously enough to require medical attention. Economic and societal impact of road crashes costs U.S. approximately $871 billion/year[7].</a:t>
            </a:r>
          </a:p>
          <a:p>
            <a:pPr marL="0" indent="0" algn="just">
              <a:buNone/>
            </a:pPr>
            <a:endParaRPr lang="en-US" sz="1600" dirty="0"/>
          </a:p>
          <a:p>
            <a:pPr marL="0" indent="0" algn="just">
              <a:buNone/>
            </a:pPr>
            <a:r>
              <a:rPr lang="en-US" sz="1600" dirty="0"/>
              <a:t>This project examines </a:t>
            </a:r>
            <a:r>
              <a:rPr lang="en-US" sz="1600" b="1" dirty="0"/>
              <a:t>accidents</a:t>
            </a:r>
            <a:r>
              <a:rPr lang="en-US" sz="1600" dirty="0"/>
              <a:t> occurring across US, over a 4 year period, through a detailed study of features associated with each. Our group followed a multi-phased approach to identify key factors linked to the accidents, both at an overall Country level and within one key State. The goal of the project is to outline key parameters causing accidents within a State as well as to propose potential accident </a:t>
            </a:r>
            <a:r>
              <a:rPr lang="en-US" sz="1600" b="1" dirty="0"/>
              <a:t>mitigation strategies</a:t>
            </a:r>
            <a:r>
              <a:rPr lang="en-US" sz="1600" dirty="0"/>
              <a:t> to policy makers and authorized personnel of respective departments (DoT, DMV etc.).</a:t>
            </a:r>
          </a:p>
          <a:p>
            <a:pPr marL="0" indent="0">
              <a:buNone/>
            </a:pPr>
            <a:endParaRPr lang="en-US" sz="2400" dirty="0"/>
          </a:p>
          <a:p>
            <a:pPr marL="0" indent="0">
              <a:buNone/>
            </a:pPr>
            <a:endParaRPr lang="en-US" sz="2400" dirty="0"/>
          </a:p>
          <a:p>
            <a:endParaRPr lang="en-US" sz="2400" dirty="0"/>
          </a:p>
        </p:txBody>
      </p:sp>
      <p:cxnSp>
        <p:nvCxnSpPr>
          <p:cNvPr id="4" name="Straight Connector 3">
            <a:extLst>
              <a:ext uri="{FF2B5EF4-FFF2-40B4-BE49-F238E27FC236}">
                <a16:creationId xmlns:a16="http://schemas.microsoft.com/office/drawing/2014/main" id="{577C67BB-FF93-4C7F-A172-15BDAA31393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D874531A-3265-46CE-B325-F733C2368E48}"/>
              </a:ext>
            </a:extLst>
          </p:cNvPr>
          <p:cNvSpPr txBox="1">
            <a:spLocks/>
          </p:cNvSpPr>
          <p:nvPr/>
        </p:nvSpPr>
        <p:spPr>
          <a:xfrm>
            <a:off x="228600" y="35412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Abstract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94880347-E348-467D-A1A9-CAA7AAE81CB2}"/>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818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86369" y="43441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solidFill>
                  <a:schemeClr val="tx1">
                    <a:lumMod val="75000"/>
                    <a:lumOff val="25000"/>
                  </a:schemeClr>
                </a:solidFill>
              </a:rPr>
              <a:t>Recommendations</a:t>
            </a:r>
            <a:endParaRPr lang="en-US" sz="2800" dirty="0">
              <a:solidFill>
                <a:schemeClr val="tx1">
                  <a:lumMod val="75000"/>
                  <a:lumOff val="25000"/>
                </a:schemeClr>
              </a:solidFill>
            </a:endParaRPr>
          </a:p>
        </p:txBody>
      </p:sp>
      <p:grpSp>
        <p:nvGrpSpPr>
          <p:cNvPr id="7" name="Group 6">
            <a:extLst>
              <a:ext uri="{FF2B5EF4-FFF2-40B4-BE49-F238E27FC236}">
                <a16:creationId xmlns:a16="http://schemas.microsoft.com/office/drawing/2014/main" id="{F3EB1224-7DB2-4280-876C-A29F323B23A5}"/>
              </a:ext>
            </a:extLst>
          </p:cNvPr>
          <p:cNvGrpSpPr/>
          <p:nvPr/>
        </p:nvGrpSpPr>
        <p:grpSpPr>
          <a:xfrm>
            <a:off x="3961850" y="5126768"/>
            <a:ext cx="4268298" cy="680594"/>
            <a:chOff x="7029775" y="4387934"/>
            <a:chExt cx="4268298" cy="680594"/>
          </a:xfrm>
        </p:grpSpPr>
        <p:pic>
          <p:nvPicPr>
            <p:cNvPr id="8" name="Graphic 7" descr="Gears">
              <a:extLst>
                <a:ext uri="{FF2B5EF4-FFF2-40B4-BE49-F238E27FC236}">
                  <a16:creationId xmlns:a16="http://schemas.microsoft.com/office/drawing/2014/main" id="{0CD78589-30F0-4470-8B78-F17E66923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457" y="4387934"/>
              <a:ext cx="457200" cy="457200"/>
            </a:xfrm>
            <a:prstGeom prst="rect">
              <a:avLst/>
            </a:prstGeom>
          </p:spPr>
        </p:pic>
        <p:sp>
          <p:nvSpPr>
            <p:cNvPr id="9" name="Rectangle 8">
              <a:extLst>
                <a:ext uri="{FF2B5EF4-FFF2-40B4-BE49-F238E27FC236}">
                  <a16:creationId xmlns:a16="http://schemas.microsoft.com/office/drawing/2014/main" id="{B2386CA7-3FC3-4782-809F-1228A9E71F4A}"/>
                </a:ext>
              </a:extLst>
            </p:cNvPr>
            <p:cNvSpPr/>
            <p:nvPr/>
          </p:nvSpPr>
          <p:spPr>
            <a:xfrm>
              <a:off x="7029775" y="4845134"/>
              <a:ext cx="4268298" cy="22339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Replace traffic lights with smart traffic lights.</a:t>
              </a:r>
            </a:p>
          </p:txBody>
        </p:sp>
      </p:grpSp>
      <p:pic>
        <p:nvPicPr>
          <p:cNvPr id="3" name="Picture 2">
            <a:extLst>
              <a:ext uri="{FF2B5EF4-FFF2-40B4-BE49-F238E27FC236}">
                <a16:creationId xmlns:a16="http://schemas.microsoft.com/office/drawing/2014/main" id="{32118236-F107-4AE0-905A-5400E9F07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631" y="1084472"/>
            <a:ext cx="6454737" cy="3630790"/>
          </a:xfrm>
          <a:prstGeom prst="rect">
            <a:avLst/>
          </a:prstGeom>
        </p:spPr>
      </p:pic>
      <p:cxnSp>
        <p:nvCxnSpPr>
          <p:cNvPr id="14" name="Straight Connector 13">
            <a:extLst>
              <a:ext uri="{FF2B5EF4-FFF2-40B4-BE49-F238E27FC236}">
                <a16:creationId xmlns:a16="http://schemas.microsoft.com/office/drawing/2014/main" id="{B1C71CA0-5762-4E90-9397-A548C9AE177C}"/>
              </a:ext>
              <a:ext uri="{C183D7F6-B498-43B3-948B-1728B52AA6E4}">
                <adec:decorative xmlns:adec="http://schemas.microsoft.com/office/drawing/2017/decorative" val="1"/>
              </a:ext>
            </a:extLst>
          </p:cNvPr>
          <p:cNvCxnSpPr>
            <a:cxnSpLocks/>
          </p:cNvCxnSpPr>
          <p:nvPr/>
        </p:nvCxnSpPr>
        <p:spPr>
          <a:xfrm>
            <a:off x="0" y="627271"/>
            <a:ext cx="36576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474B14-6814-4078-B42D-29594E6308F7}"/>
              </a:ext>
              <a:ext uri="{C183D7F6-B498-43B3-948B-1728B52AA6E4}">
                <adec:decorative xmlns:adec="http://schemas.microsoft.com/office/drawing/2017/decorative" val="1"/>
              </a:ext>
            </a:extLst>
          </p:cNvPr>
          <p:cNvCxnSpPr>
            <a:cxnSpLocks/>
          </p:cNvCxnSpPr>
          <p:nvPr/>
        </p:nvCxnSpPr>
        <p:spPr>
          <a:xfrm>
            <a:off x="8534400" y="627271"/>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4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699403-A4D8-4C7E-B2D4-54A92A3F2CE7}"/>
              </a:ext>
            </a:extLst>
          </p:cNvPr>
          <p:cNvSpPr txBox="1">
            <a:spLocks/>
          </p:cNvSpPr>
          <p:nvPr/>
        </p:nvSpPr>
        <p:spPr>
          <a:xfrm>
            <a:off x="190500" y="31130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solidFill>
                  <a:schemeClr val="tx1">
                    <a:lumMod val="75000"/>
                    <a:lumOff val="25000"/>
                  </a:schemeClr>
                </a:solidFill>
              </a:rPr>
              <a:t>Basis for recommendation</a:t>
            </a: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18E4AD9-68AC-46AA-88FB-55391DA1C0CA}"/>
              </a:ext>
              <a:ext uri="{C183D7F6-B498-43B3-948B-1728B52AA6E4}">
                <adec:decorative xmlns:adec="http://schemas.microsoft.com/office/drawing/2017/decorative" val="1"/>
              </a:ext>
            </a:extLst>
          </p:cNvPr>
          <p:cNvCxnSpPr>
            <a:cxnSpLocks/>
          </p:cNvCxnSpPr>
          <p:nvPr/>
        </p:nvCxnSpPr>
        <p:spPr>
          <a:xfrm>
            <a:off x="0" y="627271"/>
            <a:ext cx="21031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C4A07-8DCF-47F0-8F16-D7CA77FAD46C}"/>
              </a:ext>
              <a:ext uri="{C183D7F6-B498-43B3-948B-1728B52AA6E4}">
                <adec:decorative xmlns:adec="http://schemas.microsoft.com/office/drawing/2017/decorative" val="1"/>
              </a:ext>
            </a:extLst>
          </p:cNvPr>
          <p:cNvCxnSpPr>
            <a:cxnSpLocks/>
          </p:cNvCxnSpPr>
          <p:nvPr/>
        </p:nvCxnSpPr>
        <p:spPr>
          <a:xfrm>
            <a:off x="10088880" y="627271"/>
            <a:ext cx="210312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B52D8FC1-70F2-434D-BFE0-E451B1B29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836" y="1287847"/>
            <a:ext cx="1558434" cy="3994020"/>
          </a:xfrm>
          <a:prstGeom prst="rect">
            <a:avLst/>
          </a:prstGeom>
        </p:spPr>
      </p:pic>
      <p:grpSp>
        <p:nvGrpSpPr>
          <p:cNvPr id="9" name="Group 8">
            <a:extLst>
              <a:ext uri="{FF2B5EF4-FFF2-40B4-BE49-F238E27FC236}">
                <a16:creationId xmlns:a16="http://schemas.microsoft.com/office/drawing/2014/main" id="{51FA0EBF-7E44-4CCD-BB8B-1B7369CCC71A}"/>
              </a:ext>
            </a:extLst>
          </p:cNvPr>
          <p:cNvGrpSpPr/>
          <p:nvPr/>
        </p:nvGrpSpPr>
        <p:grpSpPr>
          <a:xfrm>
            <a:off x="316846" y="5608126"/>
            <a:ext cx="4268298" cy="947240"/>
            <a:chOff x="7029775" y="4387934"/>
            <a:chExt cx="4268298" cy="947240"/>
          </a:xfrm>
        </p:grpSpPr>
        <p:pic>
          <p:nvPicPr>
            <p:cNvPr id="14" name="Graphic 13" descr="Gears">
              <a:extLst>
                <a:ext uri="{FF2B5EF4-FFF2-40B4-BE49-F238E27FC236}">
                  <a16:creationId xmlns:a16="http://schemas.microsoft.com/office/drawing/2014/main" id="{97124885-1216-42AF-A7A0-884830F577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2457" y="4387934"/>
              <a:ext cx="457200" cy="457200"/>
            </a:xfrm>
            <a:prstGeom prst="rect">
              <a:avLst/>
            </a:prstGeom>
          </p:spPr>
        </p:pic>
        <p:sp>
          <p:nvSpPr>
            <p:cNvPr id="15" name="Rectangle 14">
              <a:extLst>
                <a:ext uri="{FF2B5EF4-FFF2-40B4-BE49-F238E27FC236}">
                  <a16:creationId xmlns:a16="http://schemas.microsoft.com/office/drawing/2014/main" id="{4E9E9CD4-A249-46F2-A24B-D9A0BA8C5D75}"/>
                </a:ext>
              </a:extLst>
            </p:cNvPr>
            <p:cNvSpPr/>
            <p:nvPr/>
          </p:nvSpPr>
          <p:spPr>
            <a:xfrm>
              <a:off x="7029775" y="4868123"/>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 similar state as South Carolina, Maryland </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has least accidents with most roundabouts.</a:t>
              </a:r>
            </a:p>
          </p:txBody>
        </p:sp>
      </p:grpSp>
      <p:grpSp>
        <p:nvGrpSpPr>
          <p:cNvPr id="28" name="Group 27">
            <a:extLst>
              <a:ext uri="{FF2B5EF4-FFF2-40B4-BE49-F238E27FC236}">
                <a16:creationId xmlns:a16="http://schemas.microsoft.com/office/drawing/2014/main" id="{3671B277-FC07-426E-805E-82FC6E4A9AB9}"/>
              </a:ext>
            </a:extLst>
          </p:cNvPr>
          <p:cNvGrpSpPr/>
          <p:nvPr/>
        </p:nvGrpSpPr>
        <p:grpSpPr>
          <a:xfrm>
            <a:off x="4291043" y="5602338"/>
            <a:ext cx="4161267" cy="1091158"/>
            <a:chOff x="4585144" y="5608025"/>
            <a:chExt cx="4161267" cy="1091158"/>
          </a:xfrm>
        </p:grpSpPr>
        <p:grpSp>
          <p:nvGrpSpPr>
            <p:cNvPr id="6" name="Group 5">
              <a:extLst>
                <a:ext uri="{FF2B5EF4-FFF2-40B4-BE49-F238E27FC236}">
                  <a16:creationId xmlns:a16="http://schemas.microsoft.com/office/drawing/2014/main" id="{C05A7AA4-0D64-40E6-9D37-6136C11C24ED}"/>
                </a:ext>
              </a:extLst>
            </p:cNvPr>
            <p:cNvGrpSpPr/>
            <p:nvPr/>
          </p:nvGrpSpPr>
          <p:grpSpPr>
            <a:xfrm>
              <a:off x="4748773" y="5608025"/>
              <a:ext cx="3997638" cy="957359"/>
              <a:chOff x="4419090" y="5354129"/>
              <a:chExt cx="4268298" cy="1039939"/>
            </a:xfrm>
          </p:grpSpPr>
          <p:sp>
            <p:nvSpPr>
              <p:cNvPr id="7" name="Rectangle 6">
                <a:extLst>
                  <a:ext uri="{FF2B5EF4-FFF2-40B4-BE49-F238E27FC236}">
                    <a16:creationId xmlns:a16="http://schemas.microsoft.com/office/drawing/2014/main" id="{680C4A02-B428-40AE-B1CF-C61E268A3DF1}"/>
                  </a:ext>
                </a:extLst>
              </p:cNvPr>
              <p:cNvSpPr/>
              <p:nvPr/>
            </p:nvSpPr>
            <p:spPr>
              <a:xfrm>
                <a:off x="4419090" y="5886730"/>
                <a:ext cx="4268298" cy="507338"/>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 secondary research suggests roundabouts are effective in reducing 75% of the accidents (1)</a:t>
                </a:r>
              </a:p>
            </p:txBody>
          </p:sp>
          <p:pic>
            <p:nvPicPr>
              <p:cNvPr id="8" name="Graphic 7" descr="Research">
                <a:extLst>
                  <a:ext uri="{FF2B5EF4-FFF2-40B4-BE49-F238E27FC236}">
                    <a16:creationId xmlns:a16="http://schemas.microsoft.com/office/drawing/2014/main" id="{98472368-E33A-4FA2-9697-5663298E6C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4639" y="5354129"/>
                <a:ext cx="457200" cy="457200"/>
              </a:xfrm>
              <a:prstGeom prst="rect">
                <a:avLst/>
              </a:prstGeom>
            </p:spPr>
          </p:pic>
        </p:grpSp>
        <p:cxnSp>
          <p:nvCxnSpPr>
            <p:cNvPr id="20" name="Straight Connector 19">
              <a:extLst>
                <a:ext uri="{FF2B5EF4-FFF2-40B4-BE49-F238E27FC236}">
                  <a16:creationId xmlns:a16="http://schemas.microsoft.com/office/drawing/2014/main" id="{B1F5AA3A-E222-4177-92FD-CF7B69E1DAE2}"/>
                </a:ext>
              </a:extLst>
            </p:cNvPr>
            <p:cNvCxnSpPr/>
            <p:nvPr/>
          </p:nvCxnSpPr>
          <p:spPr>
            <a:xfrm>
              <a:off x="4585144" y="5623137"/>
              <a:ext cx="0" cy="10760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F3CEEB6-D173-4322-80DC-6491D30B534E}"/>
              </a:ext>
            </a:extLst>
          </p:cNvPr>
          <p:cNvGrpSpPr/>
          <p:nvPr/>
        </p:nvGrpSpPr>
        <p:grpSpPr>
          <a:xfrm>
            <a:off x="8090061" y="5602338"/>
            <a:ext cx="3997638" cy="1076046"/>
            <a:chOff x="8408466" y="5653913"/>
            <a:chExt cx="3997638" cy="1076046"/>
          </a:xfrm>
        </p:grpSpPr>
        <p:grpSp>
          <p:nvGrpSpPr>
            <p:cNvPr id="16" name="Group 15">
              <a:extLst>
                <a:ext uri="{FF2B5EF4-FFF2-40B4-BE49-F238E27FC236}">
                  <a16:creationId xmlns:a16="http://schemas.microsoft.com/office/drawing/2014/main" id="{5BB8DBEB-E292-40C3-9E10-874B9201F6A1}"/>
                </a:ext>
              </a:extLst>
            </p:cNvPr>
            <p:cNvGrpSpPr/>
            <p:nvPr/>
          </p:nvGrpSpPr>
          <p:grpSpPr>
            <a:xfrm>
              <a:off x="8408466" y="5663885"/>
              <a:ext cx="3997638" cy="897918"/>
              <a:chOff x="4647690" y="5398394"/>
              <a:chExt cx="4268298" cy="975370"/>
            </a:xfrm>
          </p:grpSpPr>
          <p:sp>
            <p:nvSpPr>
              <p:cNvPr id="17" name="Rectangle 16">
                <a:extLst>
                  <a:ext uri="{FF2B5EF4-FFF2-40B4-BE49-F238E27FC236}">
                    <a16:creationId xmlns:a16="http://schemas.microsoft.com/office/drawing/2014/main" id="{E567B91C-74D4-4AE8-A782-F8F754628C7C}"/>
                  </a:ext>
                </a:extLst>
              </p:cNvPr>
              <p:cNvSpPr/>
              <p:nvPr/>
            </p:nvSpPr>
            <p:spPr>
              <a:xfrm>
                <a:off x="4647690" y="5866426"/>
                <a:ext cx="4268298" cy="507338"/>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Smart lights have resulted in 25%</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 reduction in travel time (2)</a:t>
                </a:r>
              </a:p>
            </p:txBody>
          </p:sp>
          <p:pic>
            <p:nvPicPr>
              <p:cNvPr id="18" name="Graphic 17" descr="Research">
                <a:extLst>
                  <a:ext uri="{FF2B5EF4-FFF2-40B4-BE49-F238E27FC236}">
                    <a16:creationId xmlns:a16="http://schemas.microsoft.com/office/drawing/2014/main" id="{78409B84-4830-4F53-BCD2-E63F522B90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3239" y="5398394"/>
                <a:ext cx="457200" cy="457200"/>
              </a:xfrm>
              <a:prstGeom prst="rect">
                <a:avLst/>
              </a:prstGeom>
            </p:spPr>
          </p:pic>
        </p:grpSp>
        <p:cxnSp>
          <p:nvCxnSpPr>
            <p:cNvPr id="21" name="Straight Connector 20">
              <a:extLst>
                <a:ext uri="{FF2B5EF4-FFF2-40B4-BE49-F238E27FC236}">
                  <a16:creationId xmlns:a16="http://schemas.microsoft.com/office/drawing/2014/main" id="{4F1408C1-9542-4474-94A6-D2A9FD7B5286}"/>
                </a:ext>
              </a:extLst>
            </p:cNvPr>
            <p:cNvCxnSpPr/>
            <p:nvPr/>
          </p:nvCxnSpPr>
          <p:spPr>
            <a:xfrm>
              <a:off x="8833039" y="5653913"/>
              <a:ext cx="0" cy="10760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00FCBCC4-18E4-4B67-9AF4-E8FA7860B040}"/>
              </a:ext>
            </a:extLst>
          </p:cNvPr>
          <p:cNvGrpSpPr/>
          <p:nvPr/>
        </p:nvGrpSpPr>
        <p:grpSpPr>
          <a:xfrm>
            <a:off x="5239512" y="1462928"/>
            <a:ext cx="6356158" cy="3794872"/>
            <a:chOff x="4572000" y="1307480"/>
            <a:chExt cx="7224838" cy="4043486"/>
          </a:xfrm>
        </p:grpSpPr>
        <p:pic>
          <p:nvPicPr>
            <p:cNvPr id="30" name="Picture 29" descr="A screenshot of a social media post&#10;&#10;Description automatically generated">
              <a:extLst>
                <a:ext uri="{FF2B5EF4-FFF2-40B4-BE49-F238E27FC236}">
                  <a16:creationId xmlns:a16="http://schemas.microsoft.com/office/drawing/2014/main" id="{8E588185-9090-4326-B311-2AA332CFC8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0328" y="1307480"/>
              <a:ext cx="6886510" cy="4043486"/>
            </a:xfrm>
            <a:prstGeom prst="rect">
              <a:avLst/>
            </a:prstGeom>
          </p:spPr>
        </p:pic>
        <p:sp>
          <p:nvSpPr>
            <p:cNvPr id="31" name="TextBox 30">
              <a:extLst>
                <a:ext uri="{FF2B5EF4-FFF2-40B4-BE49-F238E27FC236}">
                  <a16:creationId xmlns:a16="http://schemas.microsoft.com/office/drawing/2014/main" id="{BC30CE73-EA44-446F-8391-AEDF44167B1F}"/>
                </a:ext>
              </a:extLst>
            </p:cNvPr>
            <p:cNvSpPr txBox="1"/>
            <p:nvPr/>
          </p:nvSpPr>
          <p:spPr>
            <a:xfrm>
              <a:off x="4572000" y="2562907"/>
              <a:ext cx="369332" cy="1453988"/>
            </a:xfrm>
            <a:prstGeom prst="rect">
              <a:avLst/>
            </a:prstGeom>
            <a:noFill/>
          </p:spPr>
          <p:txBody>
            <a:bodyPr vert="vert270" wrap="none" rtlCol="0">
              <a:spAutoFit/>
            </a:bodyPr>
            <a:lstStyle/>
            <a:p>
              <a:r>
                <a:rPr lang="en-US" sz="1200" b="1" dirty="0"/>
                <a:t>Number of Accidents</a:t>
              </a:r>
            </a:p>
          </p:txBody>
        </p:sp>
      </p:grpSp>
    </p:spTree>
    <p:extLst>
      <p:ext uri="{BB962C8B-B14F-4D97-AF65-F5344CB8AC3E}">
        <p14:creationId xmlns:p14="http://schemas.microsoft.com/office/powerpoint/2010/main" val="40896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63357" y="4708687"/>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431805"/>
            <a:ext cx="9144000" cy="1994392"/>
          </a:xfrm>
        </p:spPr>
        <p:txBody>
          <a:bodyPr lIns="0" tIns="0" rIns="0" bIns="0" anchor="ctr">
            <a:spAutoFit/>
          </a:bodyPr>
          <a:lstStyle/>
          <a:p>
            <a:r>
              <a:rPr lang="en-US" sz="7200" b="1" dirty="0">
                <a:solidFill>
                  <a:schemeClr val="bg1"/>
                </a:solidFill>
              </a:rPr>
              <a:t>Thank You</a:t>
            </a:r>
            <a:br>
              <a:rPr lang="en-US" sz="7200" b="1" dirty="0">
                <a:solidFill>
                  <a:schemeClr val="bg1"/>
                </a:solidFill>
              </a:rPr>
            </a:br>
            <a:r>
              <a:rPr lang="en-US" sz="7200" b="1" dirty="0">
                <a:solidFill>
                  <a:schemeClr val="bg1"/>
                </a:solidFill>
              </a:rPr>
              <a:t>for listening to us!</a:t>
            </a:r>
            <a:endParaRPr lang="en-US" sz="7200" dirty="0">
              <a:solidFill>
                <a:schemeClr val="accent4"/>
              </a:solidFill>
            </a:endParaRPr>
          </a:p>
        </p:txBody>
      </p:sp>
    </p:spTree>
    <p:extLst>
      <p:ext uri="{BB962C8B-B14F-4D97-AF65-F5344CB8AC3E}">
        <p14:creationId xmlns:p14="http://schemas.microsoft.com/office/powerpoint/2010/main" val="181304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Appendix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C4268A-6A00-4C05-8EA1-8BBE07BE6DE7}"/>
              </a:ext>
            </a:extLst>
          </p:cNvPr>
          <p:cNvGrpSpPr/>
          <p:nvPr/>
        </p:nvGrpSpPr>
        <p:grpSpPr>
          <a:xfrm>
            <a:off x="143021" y="1355310"/>
            <a:ext cx="11742976" cy="4305234"/>
            <a:chOff x="143021" y="1355310"/>
            <a:chExt cx="11742976" cy="4305234"/>
          </a:xfrm>
        </p:grpSpPr>
        <p:grpSp>
          <p:nvGrpSpPr>
            <p:cNvPr id="25" name="Group 24">
              <a:extLst>
                <a:ext uri="{FF2B5EF4-FFF2-40B4-BE49-F238E27FC236}">
                  <a16:creationId xmlns:a16="http://schemas.microsoft.com/office/drawing/2014/main" id="{A7A01476-CC15-4977-AD83-34056561E3F3}"/>
                </a:ext>
              </a:extLst>
            </p:cNvPr>
            <p:cNvGrpSpPr/>
            <p:nvPr/>
          </p:nvGrpSpPr>
          <p:grpSpPr>
            <a:xfrm>
              <a:off x="143021" y="1505233"/>
              <a:ext cx="5556650" cy="4155311"/>
              <a:chOff x="143021" y="1505233"/>
              <a:chExt cx="5556650" cy="4155311"/>
            </a:xfrm>
          </p:grpSpPr>
          <p:pic>
            <p:nvPicPr>
              <p:cNvPr id="12" name="Picture 11">
                <a:extLst>
                  <a:ext uri="{FF2B5EF4-FFF2-40B4-BE49-F238E27FC236}">
                    <a16:creationId xmlns:a16="http://schemas.microsoft.com/office/drawing/2014/main" id="{2C03A7B8-E836-4368-AFFA-BF4AD9FCA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21" y="1505233"/>
                <a:ext cx="5556650" cy="3847534"/>
              </a:xfrm>
              <a:prstGeom prst="rect">
                <a:avLst/>
              </a:prstGeom>
            </p:spPr>
          </p:pic>
          <p:sp>
            <p:nvSpPr>
              <p:cNvPr id="21" name="TextBox 20">
                <a:extLst>
                  <a:ext uri="{FF2B5EF4-FFF2-40B4-BE49-F238E27FC236}">
                    <a16:creationId xmlns:a16="http://schemas.microsoft.com/office/drawing/2014/main" id="{9D237380-44EC-46E2-84F1-20D86D597C58}"/>
                  </a:ext>
                </a:extLst>
              </p:cNvPr>
              <p:cNvSpPr txBox="1"/>
              <p:nvPr/>
            </p:nvSpPr>
            <p:spPr>
              <a:xfrm>
                <a:off x="306003" y="5352767"/>
                <a:ext cx="5228523" cy="307777"/>
              </a:xfrm>
              <a:prstGeom prst="rect">
                <a:avLst/>
              </a:prstGeom>
              <a:noFill/>
            </p:spPr>
            <p:txBody>
              <a:bodyPr wrap="square" rtlCol="0">
                <a:spAutoFit/>
              </a:bodyPr>
              <a:lstStyle/>
              <a:p>
                <a:pPr algn="ctr"/>
                <a:r>
                  <a:rPr lang="en-US" sz="1400" i="1" dirty="0"/>
                  <a:t>1. Accidents during the course of day at Crossings in Greenville.</a:t>
                </a:r>
              </a:p>
            </p:txBody>
          </p:sp>
        </p:grpSp>
        <p:grpSp>
          <p:nvGrpSpPr>
            <p:cNvPr id="26" name="Group 25">
              <a:extLst>
                <a:ext uri="{FF2B5EF4-FFF2-40B4-BE49-F238E27FC236}">
                  <a16:creationId xmlns:a16="http://schemas.microsoft.com/office/drawing/2014/main" id="{8FF2F90B-6000-4FC8-8056-72C62B6665EB}"/>
                </a:ext>
              </a:extLst>
            </p:cNvPr>
            <p:cNvGrpSpPr/>
            <p:nvPr/>
          </p:nvGrpSpPr>
          <p:grpSpPr>
            <a:xfrm>
              <a:off x="5851940" y="1355310"/>
              <a:ext cx="6034057" cy="4284011"/>
              <a:chOff x="5851940" y="1355310"/>
              <a:chExt cx="6034057" cy="4284011"/>
            </a:xfrm>
          </p:grpSpPr>
          <p:pic>
            <p:nvPicPr>
              <p:cNvPr id="4" name="Picture 3">
                <a:extLst>
                  <a:ext uri="{FF2B5EF4-FFF2-40B4-BE49-F238E27FC236}">
                    <a16:creationId xmlns:a16="http://schemas.microsoft.com/office/drawing/2014/main" id="{13CA2BDA-390C-4533-86B4-5F4422B08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940" y="1355310"/>
                <a:ext cx="6034057" cy="3997457"/>
              </a:xfrm>
              <a:prstGeom prst="rect">
                <a:avLst/>
              </a:prstGeom>
            </p:spPr>
          </p:pic>
          <p:sp>
            <p:nvSpPr>
              <p:cNvPr id="41" name="TextBox 40">
                <a:extLst>
                  <a:ext uri="{FF2B5EF4-FFF2-40B4-BE49-F238E27FC236}">
                    <a16:creationId xmlns:a16="http://schemas.microsoft.com/office/drawing/2014/main" id="{7A9710E8-67F4-4D16-AE03-7AD52419A1BA}"/>
                  </a:ext>
                </a:extLst>
              </p:cNvPr>
              <p:cNvSpPr txBox="1"/>
              <p:nvPr/>
            </p:nvSpPr>
            <p:spPr>
              <a:xfrm>
                <a:off x="6657474" y="5331544"/>
                <a:ext cx="5228523" cy="307777"/>
              </a:xfrm>
              <a:prstGeom prst="rect">
                <a:avLst/>
              </a:prstGeom>
              <a:noFill/>
            </p:spPr>
            <p:txBody>
              <a:bodyPr wrap="square" rtlCol="0">
                <a:spAutoFit/>
              </a:bodyPr>
              <a:lstStyle/>
              <a:p>
                <a:pPr algn="ctr"/>
                <a:r>
                  <a:rPr lang="en-US" sz="1400" i="1" dirty="0"/>
                  <a:t>2. Accidents during the course of day on Junctions in Greenville.</a:t>
                </a:r>
              </a:p>
            </p:txBody>
          </p:sp>
        </p:grpSp>
      </p:grpSp>
    </p:spTree>
    <p:extLst>
      <p:ext uri="{BB962C8B-B14F-4D97-AF65-F5344CB8AC3E}">
        <p14:creationId xmlns:p14="http://schemas.microsoft.com/office/powerpoint/2010/main" val="283927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Appendix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234AD84-C6A1-4A78-B63E-45D4269FFB3B}"/>
              </a:ext>
            </a:extLst>
          </p:cNvPr>
          <p:cNvGrpSpPr/>
          <p:nvPr/>
        </p:nvGrpSpPr>
        <p:grpSpPr>
          <a:xfrm>
            <a:off x="6185010" y="1218679"/>
            <a:ext cx="5700987" cy="4420642"/>
            <a:chOff x="6185010" y="1218679"/>
            <a:chExt cx="5700987" cy="4420642"/>
          </a:xfrm>
        </p:grpSpPr>
        <p:sp>
          <p:nvSpPr>
            <p:cNvPr id="41" name="TextBox 40">
              <a:extLst>
                <a:ext uri="{FF2B5EF4-FFF2-40B4-BE49-F238E27FC236}">
                  <a16:creationId xmlns:a16="http://schemas.microsoft.com/office/drawing/2014/main" id="{7A9710E8-67F4-4D16-AE03-7AD52419A1BA}"/>
                </a:ext>
              </a:extLst>
            </p:cNvPr>
            <p:cNvSpPr txBox="1"/>
            <p:nvPr/>
          </p:nvSpPr>
          <p:spPr>
            <a:xfrm>
              <a:off x="6657474" y="5331544"/>
              <a:ext cx="5228523" cy="307777"/>
            </a:xfrm>
            <a:prstGeom prst="rect">
              <a:avLst/>
            </a:prstGeom>
            <a:noFill/>
          </p:spPr>
          <p:txBody>
            <a:bodyPr wrap="square" rtlCol="0">
              <a:spAutoFit/>
            </a:bodyPr>
            <a:lstStyle/>
            <a:p>
              <a:pPr algn="ctr"/>
              <a:r>
                <a:rPr lang="en-US" sz="1400" i="1" dirty="0"/>
                <a:t>4. Accidents during night at Traffic lights in Greenville.</a:t>
              </a:r>
            </a:p>
          </p:txBody>
        </p:sp>
        <p:pic>
          <p:nvPicPr>
            <p:cNvPr id="3" name="Picture 2" descr="A close up of a map&#10;&#10;Description automatically generated">
              <a:extLst>
                <a:ext uri="{FF2B5EF4-FFF2-40B4-BE49-F238E27FC236}">
                  <a16:creationId xmlns:a16="http://schemas.microsoft.com/office/drawing/2014/main" id="{4C0515F8-5098-4DF7-B632-C459822C4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010" y="1218679"/>
              <a:ext cx="5700987" cy="3747944"/>
            </a:xfrm>
            <a:prstGeom prst="rect">
              <a:avLst/>
            </a:prstGeom>
          </p:spPr>
        </p:pic>
      </p:grpSp>
      <p:grpSp>
        <p:nvGrpSpPr>
          <p:cNvPr id="9" name="Group 8">
            <a:extLst>
              <a:ext uri="{FF2B5EF4-FFF2-40B4-BE49-F238E27FC236}">
                <a16:creationId xmlns:a16="http://schemas.microsoft.com/office/drawing/2014/main" id="{905B74EB-6573-49F5-9E28-A3D2A3C2943D}"/>
              </a:ext>
            </a:extLst>
          </p:cNvPr>
          <p:cNvGrpSpPr/>
          <p:nvPr/>
        </p:nvGrpSpPr>
        <p:grpSpPr>
          <a:xfrm>
            <a:off x="130541" y="1197456"/>
            <a:ext cx="5753057" cy="4463088"/>
            <a:chOff x="130541" y="1197456"/>
            <a:chExt cx="5753057" cy="4463088"/>
          </a:xfrm>
        </p:grpSpPr>
        <p:sp>
          <p:nvSpPr>
            <p:cNvPr id="21" name="TextBox 20">
              <a:extLst>
                <a:ext uri="{FF2B5EF4-FFF2-40B4-BE49-F238E27FC236}">
                  <a16:creationId xmlns:a16="http://schemas.microsoft.com/office/drawing/2014/main" id="{9D237380-44EC-46E2-84F1-20D86D597C58}"/>
                </a:ext>
              </a:extLst>
            </p:cNvPr>
            <p:cNvSpPr txBox="1"/>
            <p:nvPr/>
          </p:nvSpPr>
          <p:spPr>
            <a:xfrm>
              <a:off x="306003" y="5352767"/>
              <a:ext cx="5228523" cy="307777"/>
            </a:xfrm>
            <a:prstGeom prst="rect">
              <a:avLst/>
            </a:prstGeom>
            <a:noFill/>
          </p:spPr>
          <p:txBody>
            <a:bodyPr wrap="square" rtlCol="0">
              <a:spAutoFit/>
            </a:bodyPr>
            <a:lstStyle/>
            <a:p>
              <a:pPr algn="ctr"/>
              <a:r>
                <a:rPr lang="en-US" sz="1400" i="1" dirty="0"/>
                <a:t>3. Accidents during night at Crossings in Greenville.</a:t>
              </a:r>
            </a:p>
          </p:txBody>
        </p:sp>
        <p:pic>
          <p:nvPicPr>
            <p:cNvPr id="6" name="Picture 5" descr="A picture containing text, map&#10;&#10;Description automatically generated">
              <a:extLst>
                <a:ext uri="{FF2B5EF4-FFF2-40B4-BE49-F238E27FC236}">
                  <a16:creationId xmlns:a16="http://schemas.microsoft.com/office/drawing/2014/main" id="{E70E4F97-14C7-4CFC-8BC9-7B6A79D4E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41" y="1197456"/>
              <a:ext cx="5753057" cy="3747944"/>
            </a:xfrm>
            <a:prstGeom prst="rect">
              <a:avLst/>
            </a:prstGeom>
          </p:spPr>
        </p:pic>
      </p:grpSp>
    </p:spTree>
    <p:extLst>
      <p:ext uri="{BB962C8B-B14F-4D97-AF65-F5344CB8AC3E}">
        <p14:creationId xmlns:p14="http://schemas.microsoft.com/office/powerpoint/2010/main" val="2404365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Appendix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394C6FE-0CE4-4BC0-918E-C472F71D4F8B}"/>
              </a:ext>
            </a:extLst>
          </p:cNvPr>
          <p:cNvGrpSpPr/>
          <p:nvPr/>
        </p:nvGrpSpPr>
        <p:grpSpPr>
          <a:xfrm>
            <a:off x="430691" y="1389888"/>
            <a:ext cx="6088982" cy="4662542"/>
            <a:chOff x="2254981" y="1021107"/>
            <a:chExt cx="8270908" cy="4922610"/>
          </a:xfrm>
        </p:grpSpPr>
        <p:sp>
          <p:nvSpPr>
            <p:cNvPr id="21" name="TextBox 20">
              <a:extLst>
                <a:ext uri="{FF2B5EF4-FFF2-40B4-BE49-F238E27FC236}">
                  <a16:creationId xmlns:a16="http://schemas.microsoft.com/office/drawing/2014/main" id="{9D237380-44EC-46E2-84F1-20D86D597C58}"/>
                </a:ext>
              </a:extLst>
            </p:cNvPr>
            <p:cNvSpPr txBox="1"/>
            <p:nvPr/>
          </p:nvSpPr>
          <p:spPr>
            <a:xfrm>
              <a:off x="3481738" y="5631900"/>
              <a:ext cx="5228523" cy="311817"/>
            </a:xfrm>
            <a:prstGeom prst="rect">
              <a:avLst/>
            </a:prstGeom>
            <a:noFill/>
          </p:spPr>
          <p:txBody>
            <a:bodyPr wrap="square" rtlCol="0">
              <a:spAutoFit/>
            </a:bodyPr>
            <a:lstStyle/>
            <a:p>
              <a:pPr algn="ctr"/>
              <a:r>
                <a:rPr lang="en-US" sz="1400" i="1" dirty="0"/>
                <a:t>5. Accidents classified by the side of the road in South Carolina.</a:t>
              </a:r>
            </a:p>
          </p:txBody>
        </p:sp>
        <p:pic>
          <p:nvPicPr>
            <p:cNvPr id="4" name="Picture 3" descr="A close up of a map&#10;&#10;Description automatically generated">
              <a:extLst>
                <a:ext uri="{FF2B5EF4-FFF2-40B4-BE49-F238E27FC236}">
                  <a16:creationId xmlns:a16="http://schemas.microsoft.com/office/drawing/2014/main" id="{C50C7375-13F3-4155-ADB7-F99620F8ABF1}"/>
                </a:ext>
              </a:extLst>
            </p:cNvPr>
            <p:cNvPicPr>
              <a:picLocks noChangeAspect="1"/>
            </p:cNvPicPr>
            <p:nvPr/>
          </p:nvPicPr>
          <p:blipFill rotWithShape="1">
            <a:blip r:embed="rId3">
              <a:extLst>
                <a:ext uri="{28A0092B-C50C-407E-A947-70E740481C1C}">
                  <a14:useLocalDpi xmlns:a14="http://schemas.microsoft.com/office/drawing/2010/main" val="0"/>
                </a:ext>
              </a:extLst>
            </a:blip>
            <a:srcRect r="9749"/>
            <a:stretch/>
          </p:blipFill>
          <p:spPr>
            <a:xfrm>
              <a:off x="2254981" y="1021107"/>
              <a:ext cx="8270908" cy="4467849"/>
            </a:xfrm>
            <a:prstGeom prst="rect">
              <a:avLst/>
            </a:prstGeom>
          </p:spPr>
        </p:pic>
      </p:grpSp>
      <p:pic>
        <p:nvPicPr>
          <p:cNvPr id="10" name="Picture 9" descr="A screenshot of a cell phone&#10;&#10;Description automatically generated">
            <a:extLst>
              <a:ext uri="{FF2B5EF4-FFF2-40B4-BE49-F238E27FC236}">
                <a16:creationId xmlns:a16="http://schemas.microsoft.com/office/drawing/2014/main" id="{7924A200-5CEE-486F-8C61-75DE65D35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437" y="1153846"/>
            <a:ext cx="1743318" cy="4467849"/>
          </a:xfrm>
          <a:prstGeom prst="rect">
            <a:avLst/>
          </a:prstGeom>
        </p:spPr>
      </p:pic>
      <p:sp>
        <p:nvSpPr>
          <p:cNvPr id="15" name="TextBox 14">
            <a:extLst>
              <a:ext uri="{FF2B5EF4-FFF2-40B4-BE49-F238E27FC236}">
                <a16:creationId xmlns:a16="http://schemas.microsoft.com/office/drawing/2014/main" id="{FE875EB7-F1B4-4922-B670-CE17D24F1CA0}"/>
              </a:ext>
            </a:extLst>
          </p:cNvPr>
          <p:cNvSpPr txBox="1"/>
          <p:nvPr/>
        </p:nvSpPr>
        <p:spPr>
          <a:xfrm>
            <a:off x="6639186" y="5757087"/>
            <a:ext cx="5228523" cy="307777"/>
          </a:xfrm>
          <a:prstGeom prst="rect">
            <a:avLst/>
          </a:prstGeom>
          <a:noFill/>
        </p:spPr>
        <p:txBody>
          <a:bodyPr wrap="square" rtlCol="0">
            <a:spAutoFit/>
          </a:bodyPr>
          <a:lstStyle/>
          <a:p>
            <a:pPr algn="ctr"/>
            <a:r>
              <a:rPr lang="en-US" sz="1400" i="1" dirty="0"/>
              <a:t>6. Weather distribution in South Carolina.</a:t>
            </a:r>
          </a:p>
        </p:txBody>
      </p:sp>
    </p:spTree>
    <p:extLst>
      <p:ext uri="{BB962C8B-B14F-4D97-AF65-F5344CB8AC3E}">
        <p14:creationId xmlns:p14="http://schemas.microsoft.com/office/powerpoint/2010/main" val="1406948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Appendix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E70DA0B-1E89-4DA4-98FC-495ED755FC4D}"/>
              </a:ext>
            </a:extLst>
          </p:cNvPr>
          <p:cNvGrpSpPr/>
          <p:nvPr/>
        </p:nvGrpSpPr>
        <p:grpSpPr>
          <a:xfrm>
            <a:off x="64008" y="1307591"/>
            <a:ext cx="6098449" cy="3897019"/>
            <a:chOff x="1480231" y="1075700"/>
            <a:chExt cx="8342649" cy="4758646"/>
          </a:xfrm>
        </p:grpSpPr>
        <p:sp>
          <p:nvSpPr>
            <p:cNvPr id="21" name="TextBox 20">
              <a:extLst>
                <a:ext uri="{FF2B5EF4-FFF2-40B4-BE49-F238E27FC236}">
                  <a16:creationId xmlns:a16="http://schemas.microsoft.com/office/drawing/2014/main" id="{9D237380-44EC-46E2-84F1-20D86D597C58}"/>
                </a:ext>
              </a:extLst>
            </p:cNvPr>
            <p:cNvSpPr txBox="1"/>
            <p:nvPr/>
          </p:nvSpPr>
          <p:spPr>
            <a:xfrm>
              <a:off x="2068151" y="5195443"/>
              <a:ext cx="7622508" cy="638903"/>
            </a:xfrm>
            <a:prstGeom prst="rect">
              <a:avLst/>
            </a:prstGeom>
            <a:noFill/>
          </p:spPr>
          <p:txBody>
            <a:bodyPr wrap="square" rtlCol="0">
              <a:spAutoFit/>
            </a:bodyPr>
            <a:lstStyle/>
            <a:p>
              <a:pPr algn="ctr"/>
              <a:r>
                <a:rPr lang="en-US" sz="1400" i="1" dirty="0"/>
                <a:t>7. Accidents classification in California based on Infrastructure and severity variables.</a:t>
              </a:r>
            </a:p>
          </p:txBody>
        </p:sp>
        <p:pic>
          <p:nvPicPr>
            <p:cNvPr id="3" name="Picture 2" descr="A screenshot of a map&#10;&#10;Description automatically generated">
              <a:extLst>
                <a:ext uri="{FF2B5EF4-FFF2-40B4-BE49-F238E27FC236}">
                  <a16:creationId xmlns:a16="http://schemas.microsoft.com/office/drawing/2014/main" id="{E5E94DCE-9277-4853-BD13-03356B5C3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231" y="1075700"/>
              <a:ext cx="8342649" cy="3963702"/>
            </a:xfrm>
            <a:prstGeom prst="rect">
              <a:avLst/>
            </a:prstGeom>
          </p:spPr>
        </p:pic>
      </p:grpSp>
      <p:grpSp>
        <p:nvGrpSpPr>
          <p:cNvPr id="13" name="Group 12">
            <a:extLst>
              <a:ext uri="{FF2B5EF4-FFF2-40B4-BE49-F238E27FC236}">
                <a16:creationId xmlns:a16="http://schemas.microsoft.com/office/drawing/2014/main" id="{05CB78F6-A3D7-4DF3-BB62-38AC795A4FC0}"/>
              </a:ext>
            </a:extLst>
          </p:cNvPr>
          <p:cNvGrpSpPr/>
          <p:nvPr/>
        </p:nvGrpSpPr>
        <p:grpSpPr>
          <a:xfrm>
            <a:off x="6293217" y="1161289"/>
            <a:ext cx="5740571" cy="3843118"/>
            <a:chOff x="6348081" y="1014985"/>
            <a:chExt cx="5740571" cy="3843118"/>
          </a:xfrm>
        </p:grpSpPr>
        <p:pic>
          <p:nvPicPr>
            <p:cNvPr id="12" name="Picture 11" descr="A screenshot of a cell phone&#10;&#10;Description automatically generated">
              <a:extLst>
                <a:ext uri="{FF2B5EF4-FFF2-40B4-BE49-F238E27FC236}">
                  <a16:creationId xmlns:a16="http://schemas.microsoft.com/office/drawing/2014/main" id="{4E962C1A-A6B3-4F76-93DD-0D26BE2A4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081" y="1014985"/>
              <a:ext cx="5660136" cy="3377359"/>
            </a:xfrm>
            <a:prstGeom prst="rect">
              <a:avLst/>
            </a:prstGeom>
          </p:spPr>
        </p:pic>
        <p:sp>
          <p:nvSpPr>
            <p:cNvPr id="16" name="TextBox 15">
              <a:extLst>
                <a:ext uri="{FF2B5EF4-FFF2-40B4-BE49-F238E27FC236}">
                  <a16:creationId xmlns:a16="http://schemas.microsoft.com/office/drawing/2014/main" id="{C855753F-EF8D-44A6-A05C-C4102AC19BD7}"/>
                </a:ext>
              </a:extLst>
            </p:cNvPr>
            <p:cNvSpPr txBox="1"/>
            <p:nvPr/>
          </p:nvSpPr>
          <p:spPr>
            <a:xfrm>
              <a:off x="6516624" y="4550326"/>
              <a:ext cx="5572028" cy="307777"/>
            </a:xfrm>
            <a:prstGeom prst="rect">
              <a:avLst/>
            </a:prstGeom>
            <a:noFill/>
          </p:spPr>
          <p:txBody>
            <a:bodyPr wrap="square" rtlCol="0">
              <a:spAutoFit/>
            </a:bodyPr>
            <a:lstStyle/>
            <a:p>
              <a:pPr algn="ctr"/>
              <a:r>
                <a:rPr lang="en-US" sz="1400" i="1" dirty="0"/>
                <a:t>8. Accidents over months.</a:t>
              </a:r>
            </a:p>
          </p:txBody>
        </p:sp>
      </p:grpSp>
    </p:spTree>
    <p:extLst>
      <p:ext uri="{BB962C8B-B14F-4D97-AF65-F5344CB8AC3E}">
        <p14:creationId xmlns:p14="http://schemas.microsoft.com/office/powerpoint/2010/main" val="112773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992925" y="522898"/>
            <a:ext cx="31990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278045"/>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Appendix</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6003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42FA99D-2CD7-425F-80F8-CC22839D9610}"/>
              </a:ext>
            </a:extLst>
          </p:cNvPr>
          <p:cNvGrpSpPr/>
          <p:nvPr/>
        </p:nvGrpSpPr>
        <p:grpSpPr>
          <a:xfrm>
            <a:off x="609600" y="1332235"/>
            <a:ext cx="5572028" cy="4806028"/>
            <a:chOff x="3151632" y="865891"/>
            <a:chExt cx="5572028" cy="4806028"/>
          </a:xfrm>
        </p:grpSpPr>
        <p:sp>
          <p:nvSpPr>
            <p:cNvPr id="16" name="TextBox 15">
              <a:extLst>
                <a:ext uri="{FF2B5EF4-FFF2-40B4-BE49-F238E27FC236}">
                  <a16:creationId xmlns:a16="http://schemas.microsoft.com/office/drawing/2014/main" id="{C855753F-EF8D-44A6-A05C-C4102AC19BD7}"/>
                </a:ext>
              </a:extLst>
            </p:cNvPr>
            <p:cNvSpPr txBox="1"/>
            <p:nvPr/>
          </p:nvSpPr>
          <p:spPr>
            <a:xfrm>
              <a:off x="3151632" y="5364142"/>
              <a:ext cx="5572028" cy="307777"/>
            </a:xfrm>
            <a:prstGeom prst="rect">
              <a:avLst/>
            </a:prstGeom>
            <a:noFill/>
          </p:spPr>
          <p:txBody>
            <a:bodyPr wrap="square" rtlCol="0">
              <a:spAutoFit/>
            </a:bodyPr>
            <a:lstStyle/>
            <a:p>
              <a:pPr algn="ctr"/>
              <a:r>
                <a:rPr lang="en-US" sz="1400" i="1" dirty="0"/>
                <a:t>9. Accidents over the days of week.</a:t>
              </a:r>
            </a:p>
          </p:txBody>
        </p:sp>
        <p:pic>
          <p:nvPicPr>
            <p:cNvPr id="4" name="Picture 3" descr="A screenshot of a cell phone&#10;&#10;Description automatically generated">
              <a:extLst>
                <a:ext uri="{FF2B5EF4-FFF2-40B4-BE49-F238E27FC236}">
                  <a16:creationId xmlns:a16="http://schemas.microsoft.com/office/drawing/2014/main" id="{1A4D606C-CBC1-441A-B01A-6D15205CD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766" y="865891"/>
              <a:ext cx="4629796" cy="4467849"/>
            </a:xfrm>
            <a:prstGeom prst="rect">
              <a:avLst/>
            </a:prstGeom>
          </p:spPr>
        </p:pic>
      </p:grpSp>
    </p:spTree>
    <p:extLst>
      <p:ext uri="{BB962C8B-B14F-4D97-AF65-F5344CB8AC3E}">
        <p14:creationId xmlns:p14="http://schemas.microsoft.com/office/powerpoint/2010/main" val="82707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About the Dataset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FA906C3-ECF9-4C01-91C6-54571C4BF596}"/>
              </a:ext>
            </a:extLst>
          </p:cNvPr>
          <p:cNvGrpSpPr/>
          <p:nvPr/>
        </p:nvGrpSpPr>
        <p:grpSpPr>
          <a:xfrm>
            <a:off x="7246998" y="1509310"/>
            <a:ext cx="2095306" cy="4153360"/>
            <a:chOff x="8219660" y="1457920"/>
            <a:chExt cx="2044685" cy="4336142"/>
          </a:xfrm>
        </p:grpSpPr>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073932" y="2603648"/>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4AB9282-0505-49EB-AABF-998083225E3A}"/>
                </a:ext>
              </a:extLst>
            </p:cNvPr>
            <p:cNvSpPr/>
            <p:nvPr/>
          </p:nvSpPr>
          <p:spPr>
            <a:xfrm>
              <a:off x="8578255" y="2824916"/>
              <a:ext cx="1371600" cy="492443"/>
            </a:xfrm>
            <a:prstGeom prst="rect">
              <a:avLst/>
            </a:prstGeom>
          </p:spPr>
          <p:txBody>
            <a:bodyPr wrap="square" lIns="0" tIns="0" rIns="0" bIns="0" anchor="ctr">
              <a:spAutoFit/>
            </a:bodyPr>
            <a:lstStyle/>
            <a:p>
              <a:pPr algn="ctr"/>
              <a:r>
                <a:rPr lang="en-US" sz="1600" b="1" dirty="0">
                  <a:solidFill>
                    <a:schemeClr val="bg1"/>
                  </a:solidFill>
                </a:rPr>
                <a:t>DATA DIMENSIONS</a:t>
              </a:r>
            </a:p>
          </p:txBody>
        </p:sp>
        <p:sp>
          <p:nvSpPr>
            <p:cNvPr id="54" name="Rectangle 53">
              <a:extLst>
                <a:ext uri="{FF2B5EF4-FFF2-40B4-BE49-F238E27FC236}">
                  <a16:creationId xmlns:a16="http://schemas.microsoft.com/office/drawing/2014/main" id="{28FF18A5-7B4E-4493-B38D-E732E033F82F}"/>
                </a:ext>
              </a:extLst>
            </p:cNvPr>
            <p:cNvSpPr/>
            <p:nvPr/>
          </p:nvSpPr>
          <p:spPr>
            <a:xfrm>
              <a:off x="8388034" y="3591959"/>
              <a:ext cx="1752042" cy="467051"/>
            </a:xfrm>
            <a:prstGeom prst="rect">
              <a:avLst/>
            </a:prstGeom>
          </p:spPr>
          <p:txBody>
            <a:bodyPr wrap="square" lIns="0" tIns="0" rIns="0" bIns="0" anchor="ctr">
              <a:spAutoFit/>
            </a:bodyPr>
            <a:lstStyle/>
            <a:p>
              <a:pPr algn="ctr">
                <a:lnSpc>
                  <a:spcPts val="1900"/>
                </a:lnSpc>
              </a:pPr>
              <a:r>
                <a:rPr lang="en-US" sz="1400" dirty="0">
                  <a:solidFill>
                    <a:schemeClr val="bg1"/>
                  </a:solidFill>
                  <a:cs typeface="Segoe UI" panose="020B0502040204020203" pitchFamily="34" charset="0"/>
                </a:rPr>
                <a:t>3 million records with </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49 variables.</a:t>
              </a:r>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9107030" y="2234473"/>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p>
            </p:txBody>
          </p:sp>
        </p:grpSp>
      </p:grpSp>
      <p:grpSp>
        <p:nvGrpSpPr>
          <p:cNvPr id="15" name="Group 14">
            <a:extLst>
              <a:ext uri="{FF2B5EF4-FFF2-40B4-BE49-F238E27FC236}">
                <a16:creationId xmlns:a16="http://schemas.microsoft.com/office/drawing/2014/main" id="{1F012C76-E71E-4FBF-A05D-CE52C7284A36}"/>
              </a:ext>
            </a:extLst>
          </p:cNvPr>
          <p:cNvGrpSpPr/>
          <p:nvPr/>
        </p:nvGrpSpPr>
        <p:grpSpPr>
          <a:xfrm>
            <a:off x="768654" y="1517375"/>
            <a:ext cx="2095306" cy="4153360"/>
            <a:chOff x="1741316" y="1465985"/>
            <a:chExt cx="2044685" cy="4336142"/>
          </a:xfrm>
        </p:grpSpPr>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595588" y="2611713"/>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0245A61-0E4E-483E-86F8-3EA571622B4F}"/>
                </a:ext>
              </a:extLst>
            </p:cNvPr>
            <p:cNvGrpSpPr/>
            <p:nvPr/>
          </p:nvGrpSpPr>
          <p:grpSpPr>
            <a:xfrm>
              <a:off x="1887638" y="2200880"/>
              <a:ext cx="1752042" cy="2101786"/>
              <a:chOff x="1887638" y="2200880"/>
              <a:chExt cx="1752042" cy="2101786"/>
            </a:xfrm>
          </p:grpSpPr>
          <p:sp>
            <p:nvSpPr>
              <p:cNvPr id="4" name="Rectangle 3">
                <a:extLst>
                  <a:ext uri="{FF2B5EF4-FFF2-40B4-BE49-F238E27FC236}">
                    <a16:creationId xmlns:a16="http://schemas.microsoft.com/office/drawing/2014/main" id="{3F19BFA5-D0CA-4CF0-8499-504D956B6563}"/>
                  </a:ext>
                </a:extLst>
              </p:cNvPr>
              <p:cNvSpPr/>
              <p:nvPr/>
            </p:nvSpPr>
            <p:spPr>
              <a:xfrm>
                <a:off x="2075699" y="2882896"/>
                <a:ext cx="1371600" cy="246221"/>
              </a:xfrm>
              <a:prstGeom prst="rect">
                <a:avLst/>
              </a:prstGeom>
            </p:spPr>
            <p:txBody>
              <a:bodyPr wrap="square" lIns="0" tIns="0" rIns="0" bIns="0" anchor="ctr">
                <a:spAutoFit/>
              </a:bodyPr>
              <a:lstStyle/>
              <a:p>
                <a:pPr algn="ctr"/>
                <a:r>
                  <a:rPr lang="en-US" sz="1600" b="1" dirty="0">
                    <a:solidFill>
                      <a:schemeClr val="bg1"/>
                    </a:solidFill>
                  </a:rPr>
                  <a:t>TIME FRAME</a:t>
                </a:r>
              </a:p>
            </p:txBody>
          </p:sp>
          <p:sp>
            <p:nvSpPr>
              <p:cNvPr id="51" name="Rectangle 50">
                <a:extLst>
                  <a:ext uri="{FF2B5EF4-FFF2-40B4-BE49-F238E27FC236}">
                    <a16:creationId xmlns:a16="http://schemas.microsoft.com/office/drawing/2014/main" id="{8AA18108-5B8B-4147-84A7-D30A16BEC4EA}"/>
                  </a:ext>
                </a:extLst>
              </p:cNvPr>
              <p:cNvSpPr/>
              <p:nvPr/>
            </p:nvSpPr>
            <p:spPr>
              <a:xfrm>
                <a:off x="1887638" y="3591959"/>
                <a:ext cx="1752042" cy="710707"/>
              </a:xfrm>
              <a:prstGeom prst="rect">
                <a:avLst/>
              </a:prstGeom>
            </p:spPr>
            <p:txBody>
              <a:bodyPr wrap="square" lIns="0" tIns="0" rIns="0" bIns="0" anchor="ctr">
                <a:spAutoFit/>
              </a:bodyPr>
              <a:lstStyle/>
              <a:p>
                <a:pPr algn="ctr">
                  <a:lnSpc>
                    <a:spcPts val="1900"/>
                  </a:lnSpc>
                </a:pPr>
                <a:r>
                  <a:rPr lang="en-US" sz="1400" dirty="0">
                    <a:solidFill>
                      <a:schemeClr val="bg1"/>
                    </a:solidFill>
                    <a:cs typeface="Segoe UI" panose="020B0502040204020203" pitchFamily="34" charset="0"/>
                  </a:rPr>
                  <a:t>Traffic accidents from February 2016 to December 2019.</a:t>
                </a:r>
              </a:p>
            </p:txBody>
          </p:sp>
          <p:pic>
            <p:nvPicPr>
              <p:cNvPr id="5" name="Graphic 4" descr="Daily calendar">
                <a:extLst>
                  <a:ext uri="{FF2B5EF4-FFF2-40B4-BE49-F238E27FC236}">
                    <a16:creationId xmlns:a16="http://schemas.microsoft.com/office/drawing/2014/main" id="{87F47290-BA72-4E85-87A6-AB51DE5FE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1093" y="2200880"/>
                <a:ext cx="384048" cy="384048"/>
              </a:xfrm>
              <a:prstGeom prst="rect">
                <a:avLst/>
              </a:prstGeom>
            </p:spPr>
          </p:pic>
        </p:grpSp>
      </p:grpSp>
      <p:grpSp>
        <p:nvGrpSpPr>
          <p:cNvPr id="16" name="Group 15">
            <a:extLst>
              <a:ext uri="{FF2B5EF4-FFF2-40B4-BE49-F238E27FC236}">
                <a16:creationId xmlns:a16="http://schemas.microsoft.com/office/drawing/2014/main" id="{7611B355-FF1C-42C1-892C-6D76306DCBE1}"/>
              </a:ext>
            </a:extLst>
          </p:cNvPr>
          <p:cNvGrpSpPr/>
          <p:nvPr/>
        </p:nvGrpSpPr>
        <p:grpSpPr>
          <a:xfrm>
            <a:off x="2935453" y="1517375"/>
            <a:ext cx="2095306" cy="4153360"/>
            <a:chOff x="3908115" y="1465985"/>
            <a:chExt cx="2044685" cy="4336142"/>
          </a:xfrm>
        </p:grpSpPr>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762387" y="2611713"/>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751D31D-3535-411D-8BAC-95CCC90AB185}"/>
                </a:ext>
              </a:extLst>
            </p:cNvPr>
            <p:cNvSpPr/>
            <p:nvPr/>
          </p:nvSpPr>
          <p:spPr>
            <a:xfrm>
              <a:off x="4244658" y="2819499"/>
              <a:ext cx="1371600" cy="257057"/>
            </a:xfrm>
            <a:prstGeom prst="rect">
              <a:avLst/>
            </a:prstGeom>
          </p:spPr>
          <p:txBody>
            <a:bodyPr wrap="square" lIns="0" tIns="0" rIns="0" bIns="0" anchor="ctr">
              <a:spAutoFit/>
            </a:bodyPr>
            <a:lstStyle/>
            <a:p>
              <a:pPr algn="ctr"/>
              <a:r>
                <a:rPr lang="en-US" sz="1600" b="1" dirty="0">
                  <a:solidFill>
                    <a:schemeClr val="bg1"/>
                  </a:solidFill>
                </a:rPr>
                <a:t>SCOPE OF DATA </a:t>
              </a:r>
            </a:p>
          </p:txBody>
        </p:sp>
        <p:sp>
          <p:nvSpPr>
            <p:cNvPr id="52" name="Rectangle 51">
              <a:extLst>
                <a:ext uri="{FF2B5EF4-FFF2-40B4-BE49-F238E27FC236}">
                  <a16:creationId xmlns:a16="http://schemas.microsoft.com/office/drawing/2014/main" id="{A8534162-B6E2-4579-9DAD-AD8DE07459BC}"/>
                </a:ext>
              </a:extLst>
            </p:cNvPr>
            <p:cNvSpPr/>
            <p:nvPr/>
          </p:nvSpPr>
          <p:spPr>
            <a:xfrm>
              <a:off x="4054437" y="3449132"/>
              <a:ext cx="1752042" cy="996364"/>
            </a:xfrm>
            <a:prstGeom prst="rect">
              <a:avLst/>
            </a:prstGeom>
          </p:spPr>
          <p:txBody>
            <a:bodyPr wrap="square" lIns="0" tIns="0" rIns="0" bIns="0" anchor="ctr">
              <a:spAutoFit/>
            </a:bodyPr>
            <a:lstStyle/>
            <a:p>
              <a:pPr algn="ctr">
                <a:lnSpc>
                  <a:spcPts val="1900"/>
                </a:lnSpc>
              </a:pPr>
              <a:r>
                <a:rPr lang="en-US" sz="1400" dirty="0">
                  <a:solidFill>
                    <a:schemeClr val="bg1"/>
                  </a:solidFill>
                  <a:cs typeface="Segoe UI" panose="020B0502040204020203" pitchFamily="34" charset="0"/>
                </a:rPr>
                <a:t>Data contains accident information from 49 states of USA, sourced from Kaggle.com.</a:t>
              </a:r>
            </a:p>
          </p:txBody>
        </p:sp>
        <p:pic>
          <p:nvPicPr>
            <p:cNvPr id="7" name="Graphic 6" descr="Earth globe Africa and Europe">
              <a:extLst>
                <a:ext uri="{FF2B5EF4-FFF2-40B4-BE49-F238E27FC236}">
                  <a16:creationId xmlns:a16="http://schemas.microsoft.com/office/drawing/2014/main" id="{57AFADCF-846C-42E8-B5B4-ACDDACEA0A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8434" y="2200880"/>
              <a:ext cx="384048" cy="384048"/>
            </a:xfrm>
            <a:prstGeom prst="rect">
              <a:avLst/>
            </a:prstGeom>
          </p:spPr>
        </p:pic>
      </p:grpSp>
      <p:grpSp>
        <p:nvGrpSpPr>
          <p:cNvPr id="17" name="Group 16">
            <a:extLst>
              <a:ext uri="{FF2B5EF4-FFF2-40B4-BE49-F238E27FC236}">
                <a16:creationId xmlns:a16="http://schemas.microsoft.com/office/drawing/2014/main" id="{DEAAF210-FC5D-4CA0-B1B8-C5EE5156946E}"/>
              </a:ext>
            </a:extLst>
          </p:cNvPr>
          <p:cNvGrpSpPr/>
          <p:nvPr/>
        </p:nvGrpSpPr>
        <p:grpSpPr>
          <a:xfrm>
            <a:off x="5123337" y="1630392"/>
            <a:ext cx="2095306" cy="4153360"/>
            <a:chOff x="6095999" y="1579002"/>
            <a:chExt cx="2044685" cy="4336142"/>
          </a:xfrm>
        </p:grpSpPr>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950271" y="2724730"/>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6411456" y="2824916"/>
              <a:ext cx="1371600" cy="246221"/>
            </a:xfrm>
            <a:prstGeom prst="rect">
              <a:avLst/>
            </a:prstGeom>
          </p:spPr>
          <p:txBody>
            <a:bodyPr wrap="square" lIns="0" tIns="0" rIns="0" bIns="0" anchor="ctr">
              <a:spAutoFit/>
            </a:bodyPr>
            <a:lstStyle/>
            <a:p>
              <a:pPr algn="ctr"/>
              <a:r>
                <a:rPr lang="en-US" sz="1600" b="1" dirty="0">
                  <a:solidFill>
                    <a:schemeClr val="bg1"/>
                  </a:solidFill>
                </a:rPr>
                <a:t>RECORDED BY</a:t>
              </a:r>
            </a:p>
          </p:txBody>
        </p:sp>
        <p:sp>
          <p:nvSpPr>
            <p:cNvPr id="53" name="Rectangle 52">
              <a:extLst>
                <a:ext uri="{FF2B5EF4-FFF2-40B4-BE49-F238E27FC236}">
                  <a16:creationId xmlns:a16="http://schemas.microsoft.com/office/drawing/2014/main" id="{E1535E1C-6EBC-45D8-BCE1-D5B947A61FB6}"/>
                </a:ext>
              </a:extLst>
            </p:cNvPr>
            <p:cNvSpPr/>
            <p:nvPr/>
          </p:nvSpPr>
          <p:spPr>
            <a:xfrm>
              <a:off x="6221234" y="3535243"/>
              <a:ext cx="1752042" cy="2013881"/>
            </a:xfrm>
            <a:prstGeom prst="rect">
              <a:avLst/>
            </a:prstGeom>
          </p:spPr>
          <p:txBody>
            <a:bodyPr wrap="square" lIns="0" tIns="0" rIns="0" bIns="0" anchor="ctr">
              <a:spAutoFit/>
            </a:bodyPr>
            <a:lstStyle/>
            <a:p>
              <a:pPr algn="ctr">
                <a:lnSpc>
                  <a:spcPts val="1900"/>
                </a:lnSpc>
              </a:pPr>
              <a:r>
                <a:rPr lang="en-US" sz="1400" dirty="0">
                  <a:solidFill>
                    <a:schemeClr val="bg1"/>
                  </a:solidFill>
                </a:rPr>
                <a:t>US and departments of transportation across States, law enforcement agencies, traffic cameras, and traffic sensors within the road-networks. </a:t>
              </a:r>
            </a:p>
            <a:p>
              <a:pPr algn="ctr">
                <a:lnSpc>
                  <a:spcPts val="1900"/>
                </a:lnSpc>
              </a:pPr>
              <a:endParaRPr lang="en-US" sz="1400" dirty="0">
                <a:solidFill>
                  <a:schemeClr val="bg1"/>
                </a:solidFill>
                <a:cs typeface="Segoe UI" panose="020B0502040204020203" pitchFamily="34" charset="0"/>
              </a:endParaRPr>
            </a:p>
          </p:txBody>
        </p:sp>
        <p:pic>
          <p:nvPicPr>
            <p:cNvPr id="12" name="Graphic 11" descr="Typewriter">
              <a:extLst>
                <a:ext uri="{FF2B5EF4-FFF2-40B4-BE49-F238E27FC236}">
                  <a16:creationId xmlns:a16="http://schemas.microsoft.com/office/drawing/2014/main" id="{34236DF7-7178-4500-A105-40723D76A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26318" y="2200880"/>
              <a:ext cx="384048" cy="384048"/>
            </a:xfrm>
            <a:prstGeom prst="rect">
              <a:avLst/>
            </a:prstGeom>
          </p:spPr>
        </p:pic>
      </p:grpSp>
      <p:grpSp>
        <p:nvGrpSpPr>
          <p:cNvPr id="40" name="Group 39">
            <a:extLst>
              <a:ext uri="{FF2B5EF4-FFF2-40B4-BE49-F238E27FC236}">
                <a16:creationId xmlns:a16="http://schemas.microsoft.com/office/drawing/2014/main" id="{0FB37830-B91F-43C9-B855-9B61887C47DC}"/>
              </a:ext>
            </a:extLst>
          </p:cNvPr>
          <p:cNvGrpSpPr/>
          <p:nvPr/>
        </p:nvGrpSpPr>
        <p:grpSpPr>
          <a:xfrm>
            <a:off x="9395117" y="1594782"/>
            <a:ext cx="2095306" cy="4153360"/>
            <a:chOff x="6095999" y="1579002"/>
            <a:chExt cx="2044685" cy="4336142"/>
          </a:xfrm>
        </p:grpSpPr>
        <p:sp>
          <p:nvSpPr>
            <p:cNvPr id="41" name="Trapezoid 40">
              <a:extLst>
                <a:ext uri="{FF2B5EF4-FFF2-40B4-BE49-F238E27FC236}">
                  <a16:creationId xmlns:a16="http://schemas.microsoft.com/office/drawing/2014/main" id="{594CCEE2-E0A3-4442-8E14-A0A73B08FB01}"/>
                </a:ext>
                <a:ext uri="{C183D7F6-B498-43B3-948B-1728B52AA6E4}">
                  <adec:decorative xmlns:adec="http://schemas.microsoft.com/office/drawing/2017/decorative" val="1"/>
                </a:ext>
              </a:extLst>
            </p:cNvPr>
            <p:cNvSpPr/>
            <p:nvPr/>
          </p:nvSpPr>
          <p:spPr>
            <a:xfrm rot="5400000">
              <a:off x="4950271" y="2724730"/>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A1A77F7-CD99-4A70-866A-96C279C38FFB}"/>
                </a:ext>
              </a:extLst>
            </p:cNvPr>
            <p:cNvSpPr/>
            <p:nvPr/>
          </p:nvSpPr>
          <p:spPr>
            <a:xfrm>
              <a:off x="6432541" y="2845928"/>
              <a:ext cx="1371600" cy="514115"/>
            </a:xfrm>
            <a:prstGeom prst="rect">
              <a:avLst/>
            </a:prstGeom>
          </p:spPr>
          <p:txBody>
            <a:bodyPr wrap="square" lIns="0" tIns="0" rIns="0" bIns="0" anchor="ctr">
              <a:spAutoFit/>
            </a:bodyPr>
            <a:lstStyle/>
            <a:p>
              <a:pPr algn="ctr"/>
              <a:r>
                <a:rPr lang="en-US" sz="1600" b="1" dirty="0">
                  <a:solidFill>
                    <a:schemeClr val="bg1"/>
                  </a:solidFill>
                </a:rPr>
                <a:t>CONNECTED DATA</a:t>
              </a:r>
            </a:p>
          </p:txBody>
        </p:sp>
        <p:sp>
          <p:nvSpPr>
            <p:cNvPr id="46" name="Rectangle 45">
              <a:extLst>
                <a:ext uri="{FF2B5EF4-FFF2-40B4-BE49-F238E27FC236}">
                  <a16:creationId xmlns:a16="http://schemas.microsoft.com/office/drawing/2014/main" id="{D7B811C4-3484-4A8F-9CDC-FB904081167E}"/>
                </a:ext>
              </a:extLst>
            </p:cNvPr>
            <p:cNvSpPr/>
            <p:nvPr/>
          </p:nvSpPr>
          <p:spPr>
            <a:xfrm>
              <a:off x="6242321" y="3592886"/>
              <a:ext cx="1752042" cy="741984"/>
            </a:xfrm>
            <a:prstGeom prst="rect">
              <a:avLst/>
            </a:prstGeom>
          </p:spPr>
          <p:txBody>
            <a:bodyPr wrap="square" lIns="0" tIns="0" rIns="0" bIns="0" anchor="ctr">
              <a:spAutoFit/>
            </a:bodyPr>
            <a:lstStyle/>
            <a:p>
              <a:pPr algn="ctr">
                <a:lnSpc>
                  <a:spcPts val="1900"/>
                </a:lnSpc>
              </a:pPr>
              <a:r>
                <a:rPr lang="en-US" sz="1400" dirty="0">
                  <a:solidFill>
                    <a:schemeClr val="bg1"/>
                  </a:solidFill>
                  <a:cs typeface="Segoe UI" panose="020B0502040204020203" pitchFamily="34" charset="0"/>
                </a:rPr>
                <a:t>Connecting data from  FHWA to include the  vehicle population. </a:t>
              </a:r>
            </a:p>
          </p:txBody>
        </p:sp>
        <p:pic>
          <p:nvPicPr>
            <p:cNvPr id="50" name="Graphic 49" descr="Connected">
              <a:extLst>
                <a:ext uri="{FF2B5EF4-FFF2-40B4-BE49-F238E27FC236}">
                  <a16:creationId xmlns:a16="http://schemas.microsoft.com/office/drawing/2014/main" id="{BA01ECF7-73AF-41AD-924F-BC79FBCBAE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939430" y="2227894"/>
              <a:ext cx="358972" cy="384048"/>
            </a:xfrm>
            <a:prstGeom prst="rect">
              <a:avLst/>
            </a:prstGeom>
          </p:spPr>
        </p:pic>
      </p:grpSp>
      <p:sp>
        <p:nvSpPr>
          <p:cNvPr id="55" name="TextBox 54">
            <a:extLst>
              <a:ext uri="{FF2B5EF4-FFF2-40B4-BE49-F238E27FC236}">
                <a16:creationId xmlns:a16="http://schemas.microsoft.com/office/drawing/2014/main" id="{EF185DDE-64DF-48D0-B63C-6F390E0C7E69}"/>
              </a:ext>
            </a:extLst>
          </p:cNvPr>
          <p:cNvSpPr txBox="1"/>
          <p:nvPr/>
        </p:nvSpPr>
        <p:spPr>
          <a:xfrm>
            <a:off x="3376752" y="6596390"/>
            <a:ext cx="5785535" cy="261610"/>
          </a:xfrm>
          <a:prstGeom prst="rect">
            <a:avLst/>
          </a:prstGeom>
          <a:noFill/>
        </p:spPr>
        <p:txBody>
          <a:bodyPr wrap="square" rtlCol="0">
            <a:spAutoFit/>
          </a:bodyPr>
          <a:lstStyle/>
          <a:p>
            <a:pPr algn="ctr"/>
            <a:r>
              <a:rPr lang="en-US" sz="1100" i="1" dirty="0"/>
              <a:t>Colors in this slide are for graphical purpose only.</a:t>
            </a:r>
          </a:p>
        </p:txBody>
      </p:sp>
    </p:spTree>
    <p:extLst>
      <p:ext uri="{BB962C8B-B14F-4D97-AF65-F5344CB8AC3E}">
        <p14:creationId xmlns:p14="http://schemas.microsoft.com/office/powerpoint/2010/main" val="82256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4666" y="26121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Objective </a:t>
            </a:r>
            <a:br>
              <a:rPr lang="en-US" sz="2800" b="1" dirty="0">
                <a:solidFill>
                  <a:schemeClr val="tx1">
                    <a:lumMod val="75000"/>
                    <a:lumOff val="25000"/>
                  </a:schemeClr>
                </a:solidFill>
              </a:rPr>
            </a:br>
            <a:r>
              <a:rPr lang="en-US" sz="2800" b="1" dirty="0">
                <a:solidFill>
                  <a:schemeClr val="tx1">
                    <a:lumMod val="75000"/>
                    <a:lumOff val="25000"/>
                  </a:schemeClr>
                </a:solidFill>
              </a:rPr>
              <a:t>and Approach</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718813" y="4616661"/>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3104825" y="3474150"/>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grpSp>
        <p:nvGrpSpPr>
          <p:cNvPr id="17" name="Group 16">
            <a:extLst>
              <a:ext uri="{FF2B5EF4-FFF2-40B4-BE49-F238E27FC236}">
                <a16:creationId xmlns:a16="http://schemas.microsoft.com/office/drawing/2014/main" id="{694E17A0-AE71-4137-A5A3-7D3BEEBAE100}"/>
              </a:ext>
            </a:extLst>
          </p:cNvPr>
          <p:cNvGrpSpPr/>
          <p:nvPr/>
        </p:nvGrpSpPr>
        <p:grpSpPr>
          <a:xfrm>
            <a:off x="3009575" y="2926621"/>
            <a:ext cx="3960812" cy="1587500"/>
            <a:chOff x="3526042" y="2926621"/>
            <a:chExt cx="3960812" cy="1587500"/>
          </a:xfrm>
        </p:grpSpPr>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5899354" y="2926621"/>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33" idx="6"/>
              <a:endCxn id="73" idx="2"/>
            </p:cNvCxnSpPr>
            <p:nvPr/>
          </p:nvCxnSpPr>
          <p:spPr>
            <a:xfrm flipV="1">
              <a:off x="3526042" y="3720371"/>
              <a:ext cx="2373312" cy="17016"/>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9F6EE26A-3174-49AD-900E-08C045755F3C}"/>
                </a:ext>
              </a:extLst>
            </p:cNvPr>
            <p:cNvSpPr/>
            <p:nvPr/>
          </p:nvSpPr>
          <p:spPr>
            <a:xfrm>
              <a:off x="6012066" y="3474150"/>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grpSp>
      <p:grpSp>
        <p:nvGrpSpPr>
          <p:cNvPr id="16" name="Group 15">
            <a:extLst>
              <a:ext uri="{FF2B5EF4-FFF2-40B4-BE49-F238E27FC236}">
                <a16:creationId xmlns:a16="http://schemas.microsoft.com/office/drawing/2014/main" id="{078F15D7-907B-47DA-99AB-122A57E61E08}"/>
              </a:ext>
            </a:extLst>
          </p:cNvPr>
          <p:cNvGrpSpPr/>
          <p:nvPr/>
        </p:nvGrpSpPr>
        <p:grpSpPr>
          <a:xfrm>
            <a:off x="930743" y="2943637"/>
            <a:ext cx="2599361" cy="2245985"/>
            <a:chOff x="1447210" y="2943637"/>
            <a:chExt cx="2599361" cy="2245985"/>
          </a:xfrm>
        </p:grpSpPr>
        <p:sp>
          <p:nvSpPr>
            <p:cNvPr id="33" name="Oval 32">
              <a:extLst>
                <a:ext uri="{FF2B5EF4-FFF2-40B4-BE49-F238E27FC236}">
                  <a16:creationId xmlns:a16="http://schemas.microsoft.com/office/drawing/2014/main" id="{6BA0255A-5C65-401E-9D8E-99B74027644C}"/>
                </a:ext>
                <a:ext uri="{C183D7F6-B498-43B3-948B-1728B52AA6E4}">
                  <adec:decorative xmlns:adec="http://schemas.microsoft.com/office/drawing/2017/decorative" val="1"/>
                </a:ext>
              </a:extLst>
            </p:cNvPr>
            <p:cNvSpPr/>
            <p:nvPr/>
          </p:nvSpPr>
          <p:spPr>
            <a:xfrm>
              <a:off x="1938542" y="2943637"/>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A58B458-D563-4E5E-B098-B0BC72D7286D}"/>
                </a:ext>
              </a:extLst>
            </p:cNvPr>
            <p:cNvSpPr/>
            <p:nvPr/>
          </p:nvSpPr>
          <p:spPr>
            <a:xfrm>
              <a:off x="2029030" y="3416386"/>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5" name="TextBox 4">
              <a:extLst>
                <a:ext uri="{FF2B5EF4-FFF2-40B4-BE49-F238E27FC236}">
                  <a16:creationId xmlns:a16="http://schemas.microsoft.com/office/drawing/2014/main" id="{E0E4D97F-2548-4CD7-A45D-D106EF1604C2}"/>
                </a:ext>
              </a:extLst>
            </p:cNvPr>
            <p:cNvSpPr txBox="1"/>
            <p:nvPr/>
          </p:nvSpPr>
          <p:spPr>
            <a:xfrm>
              <a:off x="1447210" y="4666402"/>
              <a:ext cx="2599361" cy="523220"/>
            </a:xfrm>
            <a:prstGeom prst="rect">
              <a:avLst/>
            </a:prstGeom>
            <a:noFill/>
          </p:spPr>
          <p:txBody>
            <a:bodyPr wrap="square" rtlCol="0">
              <a:spAutoFit/>
            </a:bodyPr>
            <a:lstStyle/>
            <a:p>
              <a:pPr algn="ctr"/>
              <a:r>
                <a:rPr lang="en-US" sz="1400" dirty="0"/>
                <a:t>Highlight leading factors for Accidents</a:t>
              </a:r>
            </a:p>
          </p:txBody>
        </p:sp>
      </p:grpSp>
      <p:grpSp>
        <p:nvGrpSpPr>
          <p:cNvPr id="38" name="Group 37">
            <a:extLst>
              <a:ext uri="{FF2B5EF4-FFF2-40B4-BE49-F238E27FC236}">
                <a16:creationId xmlns:a16="http://schemas.microsoft.com/office/drawing/2014/main" id="{A88F77D3-7D04-4735-8FFC-5470AE32EA4D}"/>
              </a:ext>
            </a:extLst>
          </p:cNvPr>
          <p:cNvGrpSpPr/>
          <p:nvPr/>
        </p:nvGrpSpPr>
        <p:grpSpPr>
          <a:xfrm>
            <a:off x="6970387" y="1271505"/>
            <a:ext cx="614320" cy="4956040"/>
            <a:chOff x="6970387" y="1424605"/>
            <a:chExt cx="614320" cy="4802940"/>
          </a:xfrm>
        </p:grpSpPr>
        <p:cxnSp>
          <p:nvCxnSpPr>
            <p:cNvPr id="4" name="Straight Arrow Connector 3">
              <a:extLst>
                <a:ext uri="{FF2B5EF4-FFF2-40B4-BE49-F238E27FC236}">
                  <a16:creationId xmlns:a16="http://schemas.microsoft.com/office/drawing/2014/main" id="{0C14DC2B-C593-45A6-8D4E-124299DC4451}"/>
                </a:ext>
              </a:extLst>
            </p:cNvPr>
            <p:cNvCxnSpPr>
              <a:cxnSpLocks/>
            </p:cNvCxnSpPr>
            <p:nvPr/>
          </p:nvCxnSpPr>
          <p:spPr>
            <a:xfrm>
              <a:off x="6970387" y="3696502"/>
              <a:ext cx="614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72283-4365-4516-A207-2ABDD25CA6F4}"/>
                </a:ext>
              </a:extLst>
            </p:cNvPr>
            <p:cNvCxnSpPr>
              <a:cxnSpLocks/>
            </p:cNvCxnSpPr>
            <p:nvPr/>
          </p:nvCxnSpPr>
          <p:spPr>
            <a:xfrm>
              <a:off x="7584707" y="1424605"/>
              <a:ext cx="0" cy="4802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1C0C026-7711-45AB-9C42-E84BFE5FA34E}"/>
              </a:ext>
            </a:extLst>
          </p:cNvPr>
          <p:cNvGrpSpPr/>
          <p:nvPr/>
        </p:nvGrpSpPr>
        <p:grpSpPr>
          <a:xfrm>
            <a:off x="7584707" y="615788"/>
            <a:ext cx="2464356" cy="1463040"/>
            <a:chOff x="7578288" y="768888"/>
            <a:chExt cx="2464356" cy="1463040"/>
          </a:xfrm>
        </p:grpSpPr>
        <p:grpSp>
          <p:nvGrpSpPr>
            <p:cNvPr id="19" name="Group 18">
              <a:extLst>
                <a:ext uri="{FF2B5EF4-FFF2-40B4-BE49-F238E27FC236}">
                  <a16:creationId xmlns:a16="http://schemas.microsoft.com/office/drawing/2014/main" id="{8C639C1B-9D25-4F82-9EE5-0A0ED6DCEF5F}"/>
                </a:ext>
              </a:extLst>
            </p:cNvPr>
            <p:cNvGrpSpPr/>
            <p:nvPr/>
          </p:nvGrpSpPr>
          <p:grpSpPr>
            <a:xfrm>
              <a:off x="8579604" y="768888"/>
              <a:ext cx="1463040" cy="1463040"/>
              <a:chOff x="8279016" y="1117376"/>
              <a:chExt cx="1693333" cy="1693333"/>
            </a:xfrm>
          </p:grpSpPr>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279016" y="1117376"/>
                <a:ext cx="1693333" cy="1693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C7CFAFBF-6B2A-49A8-ADCE-FD94A08C87B3}"/>
                  </a:ext>
                </a:extLst>
              </p:cNvPr>
              <p:cNvSpPr/>
              <p:nvPr/>
            </p:nvSpPr>
            <p:spPr>
              <a:xfrm>
                <a:off x="8393316" y="1614412"/>
                <a:ext cx="1371600" cy="569957"/>
              </a:xfrm>
              <a:prstGeom prst="rect">
                <a:avLst/>
              </a:prstGeom>
            </p:spPr>
            <p:txBody>
              <a:bodyPr wrap="square" lIns="0" tIns="0" rIns="0" bIns="0" anchor="ctr">
                <a:spAutoFit/>
              </a:bodyPr>
              <a:lstStyle/>
              <a:p>
                <a:pPr algn="ctr"/>
                <a:r>
                  <a:rPr lang="en-US" sz="1600" dirty="0">
                    <a:solidFill>
                      <a:schemeClr val="bg1"/>
                    </a:solidFill>
                  </a:rPr>
                  <a:t>Data</a:t>
                </a:r>
                <a:r>
                  <a:rPr lang="en-US" sz="1400" dirty="0">
                    <a:solidFill>
                      <a:schemeClr val="bg1"/>
                    </a:solidFill>
                  </a:rPr>
                  <a:t> </a:t>
                </a:r>
                <a:r>
                  <a:rPr lang="en-US" sz="1600" dirty="0">
                    <a:solidFill>
                      <a:schemeClr val="bg1"/>
                    </a:solidFill>
                  </a:rPr>
                  <a:t>cleansing</a:t>
                </a:r>
                <a:endParaRPr lang="en-US" sz="1400" dirty="0">
                  <a:solidFill>
                    <a:schemeClr val="bg1"/>
                  </a:solidFill>
                </a:endParaRPr>
              </a:p>
            </p:txBody>
          </p:sp>
        </p:grpSp>
        <p:cxnSp>
          <p:nvCxnSpPr>
            <p:cNvPr id="26" name="Straight Arrow Connector 25">
              <a:extLst>
                <a:ext uri="{FF2B5EF4-FFF2-40B4-BE49-F238E27FC236}">
                  <a16:creationId xmlns:a16="http://schemas.microsoft.com/office/drawing/2014/main" id="{B9CF7EAB-2960-4B39-AEA4-7B6211FADDD2}"/>
                </a:ext>
              </a:extLst>
            </p:cNvPr>
            <p:cNvCxnSpPr/>
            <p:nvPr/>
          </p:nvCxnSpPr>
          <p:spPr>
            <a:xfrm>
              <a:off x="7578288" y="1424605"/>
              <a:ext cx="85664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0065640-7F3C-429D-B2BF-80E1D3D4B2D1}"/>
              </a:ext>
            </a:extLst>
          </p:cNvPr>
          <p:cNvGrpSpPr/>
          <p:nvPr/>
        </p:nvGrpSpPr>
        <p:grpSpPr>
          <a:xfrm>
            <a:off x="7578287" y="3737387"/>
            <a:ext cx="2464357" cy="1463040"/>
            <a:chOff x="7578287" y="3930862"/>
            <a:chExt cx="2464357" cy="1463040"/>
          </a:xfrm>
        </p:grpSpPr>
        <p:grpSp>
          <p:nvGrpSpPr>
            <p:cNvPr id="22" name="Group 21">
              <a:extLst>
                <a:ext uri="{FF2B5EF4-FFF2-40B4-BE49-F238E27FC236}">
                  <a16:creationId xmlns:a16="http://schemas.microsoft.com/office/drawing/2014/main" id="{5C8517A6-E7EB-45EC-AC9B-67EE14ABE569}"/>
                </a:ext>
              </a:extLst>
            </p:cNvPr>
            <p:cNvGrpSpPr/>
            <p:nvPr/>
          </p:nvGrpSpPr>
          <p:grpSpPr>
            <a:xfrm>
              <a:off x="8579604" y="3930862"/>
              <a:ext cx="1463040" cy="1463040"/>
              <a:chOff x="8285366" y="4747602"/>
              <a:chExt cx="1693333" cy="1693333"/>
            </a:xfrm>
          </p:grpSpPr>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285366" y="4747602"/>
                <a:ext cx="1693333" cy="1693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6B499F5E-706B-4272-818B-C87149038662}"/>
                  </a:ext>
                </a:extLst>
              </p:cNvPr>
              <p:cNvSpPr/>
              <p:nvPr/>
            </p:nvSpPr>
            <p:spPr>
              <a:xfrm>
                <a:off x="8406544" y="5340117"/>
                <a:ext cx="1371600" cy="569957"/>
              </a:xfrm>
              <a:prstGeom prst="rect">
                <a:avLst/>
              </a:prstGeom>
            </p:spPr>
            <p:txBody>
              <a:bodyPr wrap="square" lIns="0" tIns="0" rIns="0" bIns="0" anchor="ctr">
                <a:spAutoFit/>
              </a:bodyPr>
              <a:lstStyle/>
              <a:p>
                <a:pPr algn="ctr"/>
                <a:r>
                  <a:rPr lang="en-US" sz="1600" dirty="0">
                    <a:solidFill>
                      <a:schemeClr val="bg1"/>
                    </a:solidFill>
                  </a:rPr>
                  <a:t>Deep-dive analysis</a:t>
                </a:r>
              </a:p>
            </p:txBody>
          </p:sp>
        </p:grpSp>
        <p:cxnSp>
          <p:nvCxnSpPr>
            <p:cNvPr id="50" name="Straight Arrow Connector 49">
              <a:extLst>
                <a:ext uri="{FF2B5EF4-FFF2-40B4-BE49-F238E27FC236}">
                  <a16:creationId xmlns:a16="http://schemas.microsoft.com/office/drawing/2014/main" id="{8157701F-47F5-42F9-87F3-DAA2E9DCC85C}"/>
                </a:ext>
              </a:extLst>
            </p:cNvPr>
            <p:cNvCxnSpPr/>
            <p:nvPr/>
          </p:nvCxnSpPr>
          <p:spPr>
            <a:xfrm>
              <a:off x="7578287" y="4616661"/>
              <a:ext cx="85664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57B14833-6BFC-46B9-95CD-EE0C3BDA49E8}"/>
              </a:ext>
            </a:extLst>
          </p:cNvPr>
          <p:cNvGrpSpPr/>
          <p:nvPr/>
        </p:nvGrpSpPr>
        <p:grpSpPr>
          <a:xfrm>
            <a:off x="7567053" y="5343155"/>
            <a:ext cx="2475591" cy="1463040"/>
            <a:chOff x="7567053" y="5403313"/>
            <a:chExt cx="2475591" cy="1463040"/>
          </a:xfrm>
        </p:grpSpPr>
        <p:grpSp>
          <p:nvGrpSpPr>
            <p:cNvPr id="34" name="Group 33">
              <a:extLst>
                <a:ext uri="{FF2B5EF4-FFF2-40B4-BE49-F238E27FC236}">
                  <a16:creationId xmlns:a16="http://schemas.microsoft.com/office/drawing/2014/main" id="{890A1ED0-F073-41DB-ADB5-458A6F75E36D}"/>
                </a:ext>
              </a:extLst>
            </p:cNvPr>
            <p:cNvGrpSpPr/>
            <p:nvPr/>
          </p:nvGrpSpPr>
          <p:grpSpPr>
            <a:xfrm>
              <a:off x="8579604" y="5403313"/>
              <a:ext cx="1463040" cy="1463040"/>
              <a:chOff x="8334239" y="4692840"/>
              <a:chExt cx="1693333" cy="1693333"/>
            </a:xfrm>
          </p:grpSpPr>
          <p:sp>
            <p:nvSpPr>
              <p:cNvPr id="36" name="Oval 35">
                <a:extLst>
                  <a:ext uri="{FF2B5EF4-FFF2-40B4-BE49-F238E27FC236}">
                    <a16:creationId xmlns:a16="http://schemas.microsoft.com/office/drawing/2014/main" id="{09432E11-D2D2-4384-BFA5-31633CD29C14}"/>
                  </a:ext>
                  <a:ext uri="{C183D7F6-B498-43B3-948B-1728B52AA6E4}">
                    <adec:decorative xmlns:adec="http://schemas.microsoft.com/office/drawing/2017/decorative" val="1"/>
                  </a:ext>
                </a:extLst>
              </p:cNvPr>
              <p:cNvSpPr/>
              <p:nvPr/>
            </p:nvSpPr>
            <p:spPr>
              <a:xfrm>
                <a:off x="8334239" y="4692840"/>
                <a:ext cx="1693333" cy="1693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55A5961-E388-498D-B9B9-A3C9D6608DB3}"/>
                  </a:ext>
                </a:extLst>
              </p:cNvPr>
              <p:cNvSpPr/>
              <p:nvPr/>
            </p:nvSpPr>
            <p:spPr>
              <a:xfrm>
                <a:off x="8502534" y="5236717"/>
                <a:ext cx="1371600" cy="605579"/>
              </a:xfrm>
              <a:prstGeom prst="rect">
                <a:avLst/>
              </a:prstGeom>
            </p:spPr>
            <p:txBody>
              <a:bodyPr wrap="square" lIns="0" tIns="0" rIns="0" bIns="0" anchor="ctr">
                <a:spAutoFit/>
              </a:bodyPr>
              <a:lstStyle/>
              <a:p>
                <a:pPr algn="ctr"/>
                <a:r>
                  <a:rPr lang="en-US" sz="1600" dirty="0">
                    <a:solidFill>
                      <a:schemeClr val="bg1"/>
                    </a:solidFill>
                  </a:rPr>
                  <a:t>Findings </a:t>
                </a:r>
                <a:r>
                  <a:rPr lang="en-US" dirty="0">
                    <a:solidFill>
                      <a:schemeClr val="bg1"/>
                    </a:solidFill>
                  </a:rPr>
                  <a:t>and</a:t>
                </a:r>
                <a:br>
                  <a:rPr lang="en-US" sz="1600" dirty="0">
                    <a:solidFill>
                      <a:schemeClr val="bg1"/>
                    </a:solidFill>
                  </a:rPr>
                </a:br>
                <a:r>
                  <a:rPr lang="en-US" sz="1600" dirty="0">
                    <a:solidFill>
                      <a:schemeClr val="bg1"/>
                    </a:solidFill>
                  </a:rPr>
                  <a:t>Conclusions</a:t>
                </a:r>
              </a:p>
            </p:txBody>
          </p:sp>
        </p:grpSp>
        <p:cxnSp>
          <p:nvCxnSpPr>
            <p:cNvPr id="51" name="Straight Arrow Connector 50">
              <a:extLst>
                <a:ext uri="{FF2B5EF4-FFF2-40B4-BE49-F238E27FC236}">
                  <a16:creationId xmlns:a16="http://schemas.microsoft.com/office/drawing/2014/main" id="{EA441865-D82B-495D-ABB4-B830B3C333D2}"/>
                </a:ext>
              </a:extLst>
            </p:cNvPr>
            <p:cNvCxnSpPr/>
            <p:nvPr/>
          </p:nvCxnSpPr>
          <p:spPr>
            <a:xfrm>
              <a:off x="7567053" y="6227545"/>
              <a:ext cx="85664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C9D2AE0-FADA-4F2B-B5AE-39EF80F29612}"/>
              </a:ext>
            </a:extLst>
          </p:cNvPr>
          <p:cNvGrpSpPr/>
          <p:nvPr/>
        </p:nvGrpSpPr>
        <p:grpSpPr>
          <a:xfrm>
            <a:off x="7602361" y="2171717"/>
            <a:ext cx="2464355" cy="1463040"/>
            <a:chOff x="7602361" y="2171717"/>
            <a:chExt cx="2464355" cy="1463040"/>
          </a:xfrm>
        </p:grpSpPr>
        <p:grpSp>
          <p:nvGrpSpPr>
            <p:cNvPr id="30" name="Group 29">
              <a:extLst>
                <a:ext uri="{FF2B5EF4-FFF2-40B4-BE49-F238E27FC236}">
                  <a16:creationId xmlns:a16="http://schemas.microsoft.com/office/drawing/2014/main" id="{4358E08A-7BC6-4AF5-8949-36D653DA41E0}"/>
                </a:ext>
              </a:extLst>
            </p:cNvPr>
            <p:cNvGrpSpPr/>
            <p:nvPr/>
          </p:nvGrpSpPr>
          <p:grpSpPr>
            <a:xfrm>
              <a:off x="7602361" y="2171717"/>
              <a:ext cx="2464355" cy="1463040"/>
              <a:chOff x="7578288" y="2334834"/>
              <a:chExt cx="2464355" cy="1463040"/>
            </a:xfrm>
          </p:grpSpPr>
          <p:grpSp>
            <p:nvGrpSpPr>
              <p:cNvPr id="20" name="Group 19">
                <a:extLst>
                  <a:ext uri="{FF2B5EF4-FFF2-40B4-BE49-F238E27FC236}">
                    <a16:creationId xmlns:a16="http://schemas.microsoft.com/office/drawing/2014/main" id="{3963AD93-3D0C-4D7A-A8B6-18279833D794}"/>
                  </a:ext>
                </a:extLst>
              </p:cNvPr>
              <p:cNvGrpSpPr/>
              <p:nvPr/>
            </p:nvGrpSpPr>
            <p:grpSpPr>
              <a:xfrm>
                <a:off x="8579603" y="2334834"/>
                <a:ext cx="1463040" cy="1463040"/>
                <a:chOff x="8108941" y="2995043"/>
                <a:chExt cx="1693333" cy="1693333"/>
              </a:xfrm>
            </p:grpSpPr>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108941" y="2995043"/>
                  <a:ext cx="1693333" cy="1693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Segoe UI" panose="020B0502040204020203" pitchFamily="34" charset="0"/>
                  </a:endParaRPr>
                </a:p>
              </p:txBody>
            </p:sp>
            <p:sp>
              <p:nvSpPr>
                <p:cNvPr id="84" name="Rectangle 83">
                  <a:extLst>
                    <a:ext uri="{FF2B5EF4-FFF2-40B4-BE49-F238E27FC236}">
                      <a16:creationId xmlns:a16="http://schemas.microsoft.com/office/drawing/2014/main" id="{3B69453F-B845-4467-8C29-7A6677641EC0}"/>
                    </a:ext>
                  </a:extLst>
                </p:cNvPr>
                <p:cNvSpPr/>
                <p:nvPr/>
              </p:nvSpPr>
              <p:spPr>
                <a:xfrm>
                  <a:off x="8393316" y="3597261"/>
                  <a:ext cx="1371600" cy="246221"/>
                </a:xfrm>
                <a:prstGeom prst="rect">
                  <a:avLst/>
                </a:prstGeom>
              </p:spPr>
              <p:txBody>
                <a:bodyPr wrap="square" lIns="0" tIns="0" rIns="0" bIns="0" anchor="ctr">
                  <a:spAutoFit/>
                </a:bodyPr>
                <a:lstStyle/>
                <a:p>
                  <a:pPr algn="ctr"/>
                  <a:endParaRPr lang="en-US" sz="1600" dirty="0">
                    <a:solidFill>
                      <a:schemeClr val="bg1"/>
                    </a:solidFill>
                  </a:endParaRPr>
                </a:p>
              </p:txBody>
            </p:sp>
          </p:grpSp>
          <p:cxnSp>
            <p:nvCxnSpPr>
              <p:cNvPr id="49" name="Straight Arrow Connector 48">
                <a:extLst>
                  <a:ext uri="{FF2B5EF4-FFF2-40B4-BE49-F238E27FC236}">
                    <a16:creationId xmlns:a16="http://schemas.microsoft.com/office/drawing/2014/main" id="{E1378D8F-D0F9-483D-9CD2-CD42E4D0A457}"/>
                  </a:ext>
                </a:extLst>
              </p:cNvPr>
              <p:cNvCxnSpPr/>
              <p:nvPr/>
            </p:nvCxnSpPr>
            <p:spPr>
              <a:xfrm>
                <a:off x="7578288" y="2980534"/>
                <a:ext cx="85664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1DA4F12F-6CF9-4483-8C9D-9F6B924CFF5F}"/>
                </a:ext>
              </a:extLst>
            </p:cNvPr>
            <p:cNvSpPr/>
            <p:nvPr/>
          </p:nvSpPr>
          <p:spPr>
            <a:xfrm>
              <a:off x="8742664" y="2503019"/>
              <a:ext cx="1185063" cy="738664"/>
            </a:xfrm>
            <a:prstGeom prst="rect">
              <a:avLst/>
            </a:prstGeom>
          </p:spPr>
          <p:txBody>
            <a:bodyPr wrap="square" lIns="0" tIns="0" rIns="0" bIns="0" anchor="ctr">
              <a:spAutoFit/>
            </a:bodyPr>
            <a:lstStyle/>
            <a:p>
              <a:pPr algn="ctr"/>
              <a:r>
                <a:rPr lang="en-US" sz="1600" dirty="0">
                  <a:solidFill>
                    <a:schemeClr val="bg1"/>
                  </a:solidFill>
                </a:rPr>
                <a:t>Exploratory</a:t>
              </a:r>
              <a:br>
                <a:rPr lang="en-US" sz="1600" dirty="0">
                  <a:solidFill>
                    <a:schemeClr val="bg1"/>
                  </a:solidFill>
                </a:rPr>
              </a:br>
              <a:r>
                <a:rPr lang="en-US" sz="1600" dirty="0">
                  <a:solidFill>
                    <a:schemeClr val="bg1"/>
                  </a:solidFill>
                </a:rPr>
                <a:t>Data</a:t>
              </a:r>
              <a:br>
                <a:rPr lang="en-US" sz="1600" dirty="0">
                  <a:solidFill>
                    <a:schemeClr val="bg1"/>
                  </a:solidFill>
                </a:rPr>
              </a:br>
              <a:r>
                <a:rPr lang="en-US" sz="1600" dirty="0">
                  <a:solidFill>
                    <a:schemeClr val="bg1"/>
                  </a:solidFill>
                </a:rPr>
                <a:t>Analysis</a:t>
              </a:r>
            </a:p>
          </p:txBody>
        </p:sp>
      </p:grpSp>
    </p:spTree>
    <p:extLst>
      <p:ext uri="{BB962C8B-B14F-4D97-AF65-F5344CB8AC3E}">
        <p14:creationId xmlns:p14="http://schemas.microsoft.com/office/powerpoint/2010/main" val="8437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Cleansing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3CBA5BA-0780-4AB3-9F40-14D35079E776}"/>
              </a:ext>
            </a:extLst>
          </p:cNvPr>
          <p:cNvGrpSpPr/>
          <p:nvPr/>
        </p:nvGrpSpPr>
        <p:grpSpPr>
          <a:xfrm>
            <a:off x="4111626" y="1720850"/>
            <a:ext cx="3968750" cy="3968750"/>
            <a:chOff x="4111626" y="1720850"/>
            <a:chExt cx="3968750" cy="396875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j-lt"/>
                </a:rPr>
                <a:t>3 Million rows</a:t>
              </a:r>
              <a:br>
                <a:rPr lang="en-US" sz="1200" b="1" dirty="0">
                  <a:latin typeface="+mj-lt"/>
                </a:rPr>
              </a:br>
              <a:r>
                <a:rPr lang="en-US" sz="1200" b="1" dirty="0">
                  <a:latin typeface="+mj-lt"/>
                </a:rPr>
                <a:t> 49 columns</a:t>
              </a:r>
            </a:p>
          </p:txBody>
        </p:sp>
      </p:grpSp>
      <p:grpSp>
        <p:nvGrpSpPr>
          <p:cNvPr id="64" name="Group 63">
            <a:extLst>
              <a:ext uri="{FF2B5EF4-FFF2-40B4-BE49-F238E27FC236}">
                <a16:creationId xmlns:a16="http://schemas.microsoft.com/office/drawing/2014/main" id="{5452DC24-301A-4849-AE1E-159F85741342}"/>
              </a:ext>
            </a:extLst>
          </p:cNvPr>
          <p:cNvGrpSpPr/>
          <p:nvPr/>
        </p:nvGrpSpPr>
        <p:grpSpPr>
          <a:xfrm>
            <a:off x="1162503" y="1510090"/>
            <a:ext cx="4218940" cy="939800"/>
            <a:chOff x="1186642" y="1563609"/>
            <a:chExt cx="4218940" cy="939800"/>
          </a:xfrm>
        </p:grpSpPr>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86642" y="1680260"/>
              <a:ext cx="3749040" cy="7755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PRESSURE, WINDCHILL &amp; </a:t>
              </a:r>
              <a:br>
                <a:rPr lang="en-US" sz="1400" b="1" dirty="0"/>
              </a:br>
              <a:r>
                <a:rPr lang="en-US" sz="1400" b="1" dirty="0"/>
                <a:t>TEMPERATURE</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65782" y="156360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Gauge">
              <a:extLst>
                <a:ext uri="{FF2B5EF4-FFF2-40B4-BE49-F238E27FC236}">
                  <a16:creationId xmlns:a16="http://schemas.microsoft.com/office/drawing/2014/main" id="{64FA71FF-F779-440E-8012-353670227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8216" y="1721766"/>
              <a:ext cx="457200" cy="457200"/>
            </a:xfrm>
            <a:prstGeom prst="rect">
              <a:avLst/>
            </a:prstGeom>
          </p:spPr>
        </p:pic>
        <p:sp>
          <p:nvSpPr>
            <p:cNvPr id="48" name="TextBox 47">
              <a:extLst>
                <a:ext uri="{FF2B5EF4-FFF2-40B4-BE49-F238E27FC236}">
                  <a16:creationId xmlns:a16="http://schemas.microsoft.com/office/drawing/2014/main" id="{089FD1E7-49EE-43B6-A7B2-EC359E77E466}"/>
                </a:ext>
              </a:extLst>
            </p:cNvPr>
            <p:cNvSpPr txBox="1"/>
            <p:nvPr/>
          </p:nvSpPr>
          <p:spPr>
            <a:xfrm>
              <a:off x="2290189" y="2226410"/>
              <a:ext cx="1537600" cy="276999"/>
            </a:xfrm>
            <a:prstGeom prst="rect">
              <a:avLst/>
            </a:prstGeom>
            <a:noFill/>
          </p:spPr>
          <p:txBody>
            <a:bodyPr wrap="none" rtlCol="0">
              <a:spAutoFit/>
            </a:bodyPr>
            <a:lstStyle/>
            <a:p>
              <a:r>
                <a:rPr lang="en-US" sz="1200" dirty="0">
                  <a:solidFill>
                    <a:schemeClr val="bg1"/>
                  </a:solidFill>
                </a:rPr>
                <a:t>NA with Mean values</a:t>
              </a:r>
            </a:p>
          </p:txBody>
        </p:sp>
      </p:grpSp>
      <p:grpSp>
        <p:nvGrpSpPr>
          <p:cNvPr id="68" name="Group 67">
            <a:extLst>
              <a:ext uri="{FF2B5EF4-FFF2-40B4-BE49-F238E27FC236}">
                <a16:creationId xmlns:a16="http://schemas.microsoft.com/office/drawing/2014/main" id="{57A1200E-C1A1-4D6B-8F4E-C2FA32163003}"/>
              </a:ext>
            </a:extLst>
          </p:cNvPr>
          <p:cNvGrpSpPr/>
          <p:nvPr/>
        </p:nvGrpSpPr>
        <p:grpSpPr>
          <a:xfrm>
            <a:off x="6832600" y="1514475"/>
            <a:ext cx="4185784" cy="939800"/>
            <a:chOff x="6832600" y="1514475"/>
            <a:chExt cx="4185784" cy="939800"/>
          </a:xfrm>
        </p:grpSpPr>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357609" y="165885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END LATITUDE &amp;  END LONGITUDE</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Graphic 50" descr="World">
              <a:extLst>
                <a:ext uri="{FF2B5EF4-FFF2-40B4-BE49-F238E27FC236}">
                  <a16:creationId xmlns:a16="http://schemas.microsoft.com/office/drawing/2014/main" id="{8A724EA0-0A0E-4E22-83B8-1D1C48CC66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3900" y="1755775"/>
              <a:ext cx="457200" cy="457200"/>
            </a:xfrm>
            <a:prstGeom prst="rect">
              <a:avLst/>
            </a:prstGeom>
          </p:spPr>
        </p:pic>
        <p:sp>
          <p:nvSpPr>
            <p:cNvPr id="52" name="TextBox 51">
              <a:extLst>
                <a:ext uri="{FF2B5EF4-FFF2-40B4-BE49-F238E27FC236}">
                  <a16:creationId xmlns:a16="http://schemas.microsoft.com/office/drawing/2014/main" id="{F541DA22-08BD-4796-A12A-04597F401517}"/>
                </a:ext>
              </a:extLst>
            </p:cNvPr>
            <p:cNvSpPr txBox="1"/>
            <p:nvPr/>
          </p:nvSpPr>
          <p:spPr>
            <a:xfrm>
              <a:off x="8410393" y="2093720"/>
              <a:ext cx="2332233" cy="276999"/>
            </a:xfrm>
            <a:prstGeom prst="rect">
              <a:avLst/>
            </a:prstGeom>
            <a:noFill/>
          </p:spPr>
          <p:txBody>
            <a:bodyPr wrap="square" rtlCol="0">
              <a:spAutoFit/>
            </a:bodyPr>
            <a:lstStyle/>
            <a:p>
              <a:r>
                <a:rPr lang="en-US" sz="1200" dirty="0">
                  <a:solidFill>
                    <a:schemeClr val="bg1"/>
                  </a:solidFill>
                </a:rPr>
                <a:t>Variables dropped</a:t>
              </a:r>
            </a:p>
          </p:txBody>
        </p:sp>
      </p:grpSp>
      <p:grpSp>
        <p:nvGrpSpPr>
          <p:cNvPr id="71" name="Group 70">
            <a:extLst>
              <a:ext uri="{FF2B5EF4-FFF2-40B4-BE49-F238E27FC236}">
                <a16:creationId xmlns:a16="http://schemas.microsoft.com/office/drawing/2014/main" id="{EA9B5679-4F34-4ECD-8CE3-E02AA128F18B}"/>
              </a:ext>
            </a:extLst>
          </p:cNvPr>
          <p:cNvGrpSpPr/>
          <p:nvPr/>
        </p:nvGrpSpPr>
        <p:grpSpPr>
          <a:xfrm>
            <a:off x="6832600" y="5055576"/>
            <a:ext cx="4130675" cy="939800"/>
            <a:chOff x="6832600" y="5055576"/>
            <a:chExt cx="4130675" cy="939800"/>
          </a:xfrm>
        </p:grpSpPr>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302500" y="518400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   CITY, ZIPCODE AND TIMEZONE</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4EEBAEF7-234A-44EB-B929-E3B8AEA9715B}"/>
                </a:ext>
              </a:extLst>
            </p:cNvPr>
            <p:cNvSpPr txBox="1"/>
            <p:nvPr/>
          </p:nvSpPr>
          <p:spPr>
            <a:xfrm>
              <a:off x="7995282" y="5645306"/>
              <a:ext cx="2497928" cy="276999"/>
            </a:xfrm>
            <a:prstGeom prst="rect">
              <a:avLst/>
            </a:prstGeom>
            <a:noFill/>
          </p:spPr>
          <p:txBody>
            <a:bodyPr wrap="none" rtlCol="0">
              <a:spAutoFit/>
            </a:bodyPr>
            <a:lstStyle/>
            <a:p>
              <a:r>
                <a:rPr lang="en-US" sz="1200" dirty="0">
                  <a:solidFill>
                    <a:schemeClr val="bg1"/>
                  </a:solidFill>
                </a:rPr>
                <a:t>Blanks replace by Max value in State</a:t>
              </a:r>
            </a:p>
          </p:txBody>
        </p:sp>
        <p:pic>
          <p:nvPicPr>
            <p:cNvPr id="56" name="Graphic 55" descr="Marker">
              <a:extLst>
                <a:ext uri="{FF2B5EF4-FFF2-40B4-BE49-F238E27FC236}">
                  <a16:creationId xmlns:a16="http://schemas.microsoft.com/office/drawing/2014/main" id="{4912276E-9CCC-47C6-BFB1-00321D7180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5482" y="5301660"/>
              <a:ext cx="457200" cy="457200"/>
            </a:xfrm>
            <a:prstGeom prst="rect">
              <a:avLst/>
            </a:prstGeom>
          </p:spPr>
        </p:pic>
      </p:grpSp>
      <p:grpSp>
        <p:nvGrpSpPr>
          <p:cNvPr id="69" name="Group 68">
            <a:extLst>
              <a:ext uri="{FF2B5EF4-FFF2-40B4-BE49-F238E27FC236}">
                <a16:creationId xmlns:a16="http://schemas.microsoft.com/office/drawing/2014/main" id="{6AAE5A32-1501-4FFF-9297-D65B731B3F81}"/>
              </a:ext>
            </a:extLst>
          </p:cNvPr>
          <p:cNvGrpSpPr/>
          <p:nvPr/>
        </p:nvGrpSpPr>
        <p:grpSpPr>
          <a:xfrm>
            <a:off x="7531014" y="3225931"/>
            <a:ext cx="3924672" cy="939800"/>
            <a:chOff x="7531014" y="3225931"/>
            <a:chExt cx="3924672" cy="939800"/>
          </a:xfrm>
        </p:grpSpPr>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877962" y="3295980"/>
              <a:ext cx="3577724" cy="77974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  HOUR, MONTH &amp; WEEKDAY</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531014" y="322593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95A5D489-E016-42F9-980A-257A7553F9C9}"/>
                </a:ext>
              </a:extLst>
            </p:cNvPr>
            <p:cNvSpPr txBox="1"/>
            <p:nvPr/>
          </p:nvSpPr>
          <p:spPr>
            <a:xfrm>
              <a:off x="8879525" y="3798725"/>
              <a:ext cx="1574598" cy="276999"/>
            </a:xfrm>
            <a:prstGeom prst="rect">
              <a:avLst/>
            </a:prstGeom>
            <a:noFill/>
          </p:spPr>
          <p:txBody>
            <a:bodyPr wrap="none" rtlCol="0">
              <a:spAutoFit/>
            </a:bodyPr>
            <a:lstStyle/>
            <a:p>
              <a:r>
                <a:rPr lang="en-US" sz="1200" dirty="0">
                  <a:solidFill>
                    <a:schemeClr val="bg1"/>
                  </a:solidFill>
                </a:rPr>
                <a:t>New columns created</a:t>
              </a:r>
            </a:p>
          </p:txBody>
        </p:sp>
        <p:pic>
          <p:nvPicPr>
            <p:cNvPr id="58" name="Graphic 57" descr="Monthly calendar">
              <a:extLst>
                <a:ext uri="{FF2B5EF4-FFF2-40B4-BE49-F238E27FC236}">
                  <a16:creationId xmlns:a16="http://schemas.microsoft.com/office/drawing/2014/main" id="{DFDB533F-A916-49A1-81A0-0B842A8895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2400" y="3424553"/>
              <a:ext cx="457200" cy="457200"/>
            </a:xfrm>
            <a:prstGeom prst="rect">
              <a:avLst/>
            </a:prstGeom>
          </p:spPr>
        </p:pic>
      </p:grpSp>
      <p:grpSp>
        <p:nvGrpSpPr>
          <p:cNvPr id="70" name="Group 69">
            <a:extLst>
              <a:ext uri="{FF2B5EF4-FFF2-40B4-BE49-F238E27FC236}">
                <a16:creationId xmlns:a16="http://schemas.microsoft.com/office/drawing/2014/main" id="{BD0BE8DC-938F-4D9F-B630-9DDA02688FF8}"/>
              </a:ext>
            </a:extLst>
          </p:cNvPr>
          <p:cNvGrpSpPr/>
          <p:nvPr/>
        </p:nvGrpSpPr>
        <p:grpSpPr>
          <a:xfrm>
            <a:off x="630761" y="3205651"/>
            <a:ext cx="3924672" cy="939800"/>
            <a:chOff x="630761" y="3205651"/>
            <a:chExt cx="3924672" cy="939800"/>
          </a:xfrm>
        </p:grpSpPr>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630761" y="332503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INFRASTRUCTURE VARIABLES</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15633" y="320565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14C93A7C-E313-4E7F-8601-FD42C0B6DE2A}"/>
                </a:ext>
              </a:extLst>
            </p:cNvPr>
            <p:cNvSpPr txBox="1"/>
            <p:nvPr/>
          </p:nvSpPr>
          <p:spPr>
            <a:xfrm>
              <a:off x="1399859" y="3789037"/>
              <a:ext cx="2118016" cy="276999"/>
            </a:xfrm>
            <a:prstGeom prst="rect">
              <a:avLst/>
            </a:prstGeom>
            <a:noFill/>
          </p:spPr>
          <p:txBody>
            <a:bodyPr wrap="none" rtlCol="0">
              <a:spAutoFit/>
            </a:bodyPr>
            <a:lstStyle/>
            <a:p>
              <a:r>
                <a:rPr lang="en-US" sz="1200" dirty="0">
                  <a:solidFill>
                    <a:schemeClr val="bg1"/>
                  </a:solidFill>
                </a:rPr>
                <a:t>New measures calculated field</a:t>
              </a:r>
            </a:p>
          </p:txBody>
        </p:sp>
        <p:pic>
          <p:nvPicPr>
            <p:cNvPr id="60" name="Graphic 59" descr="Highway scene">
              <a:extLst>
                <a:ext uri="{FF2B5EF4-FFF2-40B4-BE49-F238E27FC236}">
                  <a16:creationId xmlns:a16="http://schemas.microsoft.com/office/drawing/2014/main" id="{C2423D63-83B3-4D2D-B5AF-FCB68A119A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303" y="3424553"/>
              <a:ext cx="457200" cy="457200"/>
            </a:xfrm>
            <a:prstGeom prst="rect">
              <a:avLst/>
            </a:prstGeom>
          </p:spPr>
        </p:pic>
      </p:grpSp>
      <p:grpSp>
        <p:nvGrpSpPr>
          <p:cNvPr id="72" name="Group 71">
            <a:extLst>
              <a:ext uri="{FF2B5EF4-FFF2-40B4-BE49-F238E27FC236}">
                <a16:creationId xmlns:a16="http://schemas.microsoft.com/office/drawing/2014/main" id="{4D617E84-0285-48BA-BB9C-21310ED54F4B}"/>
              </a:ext>
            </a:extLst>
          </p:cNvPr>
          <p:cNvGrpSpPr/>
          <p:nvPr/>
        </p:nvGrpSpPr>
        <p:grpSpPr>
          <a:xfrm>
            <a:off x="1587500" y="5050814"/>
            <a:ext cx="3788787" cy="939800"/>
            <a:chOff x="1587500" y="5050814"/>
            <a:chExt cx="3788787" cy="939800"/>
          </a:xfrm>
        </p:grpSpPr>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ZIPCODE</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36487" y="505081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2974D3B2-B362-4BCC-8100-7302B63E5343}"/>
                </a:ext>
              </a:extLst>
            </p:cNvPr>
            <p:cNvSpPr txBox="1"/>
            <p:nvPr/>
          </p:nvSpPr>
          <p:spPr>
            <a:xfrm>
              <a:off x="2492293" y="5617980"/>
              <a:ext cx="1859035" cy="276999"/>
            </a:xfrm>
            <a:prstGeom prst="rect">
              <a:avLst/>
            </a:prstGeom>
            <a:noFill/>
          </p:spPr>
          <p:txBody>
            <a:bodyPr wrap="none" rtlCol="0">
              <a:spAutoFit/>
            </a:bodyPr>
            <a:lstStyle/>
            <a:p>
              <a:r>
                <a:rPr lang="en-US" sz="1200" dirty="0">
                  <a:solidFill>
                    <a:schemeClr val="bg1"/>
                  </a:solidFill>
                </a:rPr>
                <a:t>New dimension in Tableau</a:t>
              </a:r>
            </a:p>
          </p:txBody>
        </p:sp>
        <p:pic>
          <p:nvPicPr>
            <p:cNvPr id="62" name="Graphic 61" descr="Map with pin">
              <a:extLst>
                <a:ext uri="{FF2B5EF4-FFF2-40B4-BE49-F238E27FC236}">
                  <a16:creationId xmlns:a16="http://schemas.microsoft.com/office/drawing/2014/main" id="{5A0C3E2C-AC9C-4068-B178-52AA7046BF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916" y="5294391"/>
              <a:ext cx="457200" cy="457200"/>
            </a:xfrm>
            <a:prstGeom prst="rect">
              <a:avLst/>
            </a:prstGeom>
          </p:spPr>
        </p:pic>
      </p:grpSp>
      <p:cxnSp>
        <p:nvCxnSpPr>
          <p:cNvPr id="3" name="Straight Connector 2">
            <a:extLst>
              <a:ext uri="{FF2B5EF4-FFF2-40B4-BE49-F238E27FC236}">
                <a16:creationId xmlns:a16="http://schemas.microsoft.com/office/drawing/2014/main" id="{06264360-56AE-4078-B735-88A91B2B1E22}"/>
              </a:ext>
            </a:extLst>
          </p:cNvPr>
          <p:cNvCxnSpPr/>
          <p:nvPr/>
        </p:nvCxnSpPr>
        <p:spPr>
          <a:xfrm>
            <a:off x="577516" y="518400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5E0E76-0E51-4194-9EAE-EF53A574065A}"/>
              </a:ext>
            </a:extLst>
          </p:cNvPr>
          <p:cNvSpPr txBox="1"/>
          <p:nvPr/>
        </p:nvSpPr>
        <p:spPr>
          <a:xfrm>
            <a:off x="3376752" y="6596390"/>
            <a:ext cx="5785535" cy="261610"/>
          </a:xfrm>
          <a:prstGeom prst="rect">
            <a:avLst/>
          </a:prstGeom>
          <a:noFill/>
        </p:spPr>
        <p:txBody>
          <a:bodyPr wrap="square" rtlCol="0">
            <a:spAutoFit/>
          </a:bodyPr>
          <a:lstStyle/>
          <a:p>
            <a:pPr algn="ctr"/>
            <a:r>
              <a:rPr lang="en-US" sz="1100" i="1" dirty="0"/>
              <a:t>Colors in this slide are for graphical purpose only.</a:t>
            </a:r>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40240" y="542362"/>
            <a:ext cx="2651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7868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Which state has Maximum Accidents?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5073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22454E1-0ACD-4CE9-B942-DCE35B0262E3}"/>
              </a:ext>
            </a:extLst>
          </p:cNvPr>
          <p:cNvGrpSpPr/>
          <p:nvPr/>
        </p:nvGrpSpPr>
        <p:grpSpPr>
          <a:xfrm>
            <a:off x="6139341" y="990600"/>
            <a:ext cx="5776998" cy="5081583"/>
            <a:chOff x="6106978" y="943873"/>
            <a:chExt cx="5992676" cy="5128842"/>
          </a:xfrm>
        </p:grpSpPr>
        <p:pic>
          <p:nvPicPr>
            <p:cNvPr id="5" name="Picture 4">
              <a:extLst>
                <a:ext uri="{FF2B5EF4-FFF2-40B4-BE49-F238E27FC236}">
                  <a16:creationId xmlns:a16="http://schemas.microsoft.com/office/drawing/2014/main" id="{F3BDA5AA-FECB-4578-9B13-9B68B2D809FC}"/>
                </a:ext>
              </a:extLst>
            </p:cNvPr>
            <p:cNvPicPr>
              <a:picLocks noChangeAspect="1"/>
            </p:cNvPicPr>
            <p:nvPr/>
          </p:nvPicPr>
          <p:blipFill rotWithShape="1">
            <a:blip r:embed="rId3"/>
            <a:srcRect l="5314" t="18100" r="2304" b="16440"/>
            <a:stretch/>
          </p:blipFill>
          <p:spPr>
            <a:xfrm>
              <a:off x="6106978" y="943873"/>
              <a:ext cx="5992676" cy="3247817"/>
            </a:xfrm>
            <a:prstGeom prst="rect">
              <a:avLst/>
            </a:prstGeom>
          </p:spPr>
        </p:pic>
        <p:grpSp>
          <p:nvGrpSpPr>
            <p:cNvPr id="17" name="Group 16">
              <a:extLst>
                <a:ext uri="{FF2B5EF4-FFF2-40B4-BE49-F238E27FC236}">
                  <a16:creationId xmlns:a16="http://schemas.microsoft.com/office/drawing/2014/main" id="{32B935C6-22FA-4111-843F-559849AC7C28}"/>
                </a:ext>
              </a:extLst>
            </p:cNvPr>
            <p:cNvGrpSpPr/>
            <p:nvPr/>
          </p:nvGrpSpPr>
          <p:grpSpPr>
            <a:xfrm>
              <a:off x="7475045" y="4809081"/>
              <a:ext cx="3333473" cy="1263634"/>
              <a:chOff x="7475045" y="4809081"/>
              <a:chExt cx="3333473" cy="1263634"/>
            </a:xfrm>
          </p:grpSpPr>
          <p:grpSp>
            <p:nvGrpSpPr>
              <p:cNvPr id="12" name="Group 11">
                <a:extLst>
                  <a:ext uri="{FF2B5EF4-FFF2-40B4-BE49-F238E27FC236}">
                    <a16:creationId xmlns:a16="http://schemas.microsoft.com/office/drawing/2014/main" id="{C87724ED-42B8-4062-A602-80B39E60B730}"/>
                  </a:ext>
                </a:extLst>
              </p:cNvPr>
              <p:cNvGrpSpPr/>
              <p:nvPr/>
            </p:nvGrpSpPr>
            <p:grpSpPr>
              <a:xfrm>
                <a:off x="7692589" y="4809081"/>
                <a:ext cx="2846622" cy="1178977"/>
                <a:chOff x="8540985" y="4809081"/>
                <a:chExt cx="2846622" cy="1178977"/>
              </a:xfrm>
            </p:grpSpPr>
            <p:sp>
              <p:nvSpPr>
                <p:cNvPr id="49" name="Rectangle 48">
                  <a:extLst>
                    <a:ext uri="{FF2B5EF4-FFF2-40B4-BE49-F238E27FC236}">
                      <a16:creationId xmlns:a16="http://schemas.microsoft.com/office/drawing/2014/main" id="{7FA68D61-8BDC-4C14-9F0D-CF0C946CD30A}"/>
                    </a:ext>
                  </a:extLst>
                </p:cNvPr>
                <p:cNvSpPr/>
                <p:nvPr/>
              </p:nvSpPr>
              <p:spPr>
                <a:xfrm>
                  <a:off x="8540985" y="5516663"/>
                  <a:ext cx="2846622" cy="471395"/>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is the accident rate in South Carolina followed by California at 0.44%</a:t>
                  </a:r>
                </a:p>
              </p:txBody>
            </p:sp>
            <p:sp>
              <p:nvSpPr>
                <p:cNvPr id="51" name="Rectangle 50">
                  <a:extLst>
                    <a:ext uri="{FF2B5EF4-FFF2-40B4-BE49-F238E27FC236}">
                      <a16:creationId xmlns:a16="http://schemas.microsoft.com/office/drawing/2014/main" id="{FA4B18CA-09B5-4584-8D25-60B58EF68413}"/>
                    </a:ext>
                  </a:extLst>
                </p:cNvPr>
                <p:cNvSpPr/>
                <p:nvPr/>
              </p:nvSpPr>
              <p:spPr>
                <a:xfrm>
                  <a:off x="8540985" y="4809081"/>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Average accidents</a:t>
                  </a:r>
                  <a:r>
                    <a:rPr lang="en-US" sz="1400" b="1" dirty="0">
                      <a:solidFill>
                        <a:schemeClr val="tx1">
                          <a:lumMod val="75000"/>
                          <a:lumOff val="25000"/>
                        </a:schemeClr>
                      </a:solidFill>
                      <a:latin typeface="+mj-lt"/>
                      <a:cs typeface="Segoe UI" panose="020B0502040204020203" pitchFamily="34" charset="0"/>
                    </a:rPr>
                    <a:t> </a:t>
                  </a:r>
                  <a:r>
                    <a:rPr lang="en-US" sz="1400" b="1" dirty="0">
                      <a:solidFill>
                        <a:schemeClr val="accent3">
                          <a:lumMod val="75000"/>
                        </a:schemeClr>
                      </a:solidFill>
                      <a:latin typeface="+mj-lt"/>
                      <a:cs typeface="Segoe UI" panose="020B0502040204020203" pitchFamily="34" charset="0"/>
                    </a:rPr>
                    <a:t>per capita</a:t>
                  </a:r>
                </a:p>
              </p:txBody>
            </p:sp>
            <p:sp>
              <p:nvSpPr>
                <p:cNvPr id="24" name="Rectangle 23">
                  <a:extLst>
                    <a:ext uri="{FF2B5EF4-FFF2-40B4-BE49-F238E27FC236}">
                      <a16:creationId xmlns:a16="http://schemas.microsoft.com/office/drawing/2014/main" id="{02A6FC1C-3190-4A50-93ED-7CF78C84FB2C}"/>
                    </a:ext>
                  </a:extLst>
                </p:cNvPr>
                <p:cNvSpPr/>
                <p:nvPr/>
              </p:nvSpPr>
              <p:spPr>
                <a:xfrm>
                  <a:off x="8540985" y="4998094"/>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0.68%</a:t>
                  </a:r>
                </a:p>
              </p:txBody>
            </p:sp>
          </p:grpSp>
          <p:cxnSp>
            <p:nvCxnSpPr>
              <p:cNvPr id="26" name="Straight Connector 25">
                <a:extLst>
                  <a:ext uri="{FF2B5EF4-FFF2-40B4-BE49-F238E27FC236}">
                    <a16:creationId xmlns:a16="http://schemas.microsoft.com/office/drawing/2014/main" id="{2A380FCC-F477-4390-A573-5C67C9FB220C}"/>
                  </a:ext>
                  <a:ext uri="{C183D7F6-B498-43B3-948B-1728B52AA6E4}">
                    <adec:decorative xmlns:adec="http://schemas.microsoft.com/office/drawing/2017/decorative" val="1"/>
                  </a:ext>
                </a:extLst>
              </p:cNvPr>
              <p:cNvCxnSpPr/>
              <p:nvPr/>
            </p:nvCxnSpPr>
            <p:spPr>
              <a:xfrm>
                <a:off x="7475045" y="4866215"/>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16AFF3-8CA5-4B13-AFD4-E34C42C66E6E}"/>
                  </a:ext>
                  <a:ext uri="{C183D7F6-B498-43B3-948B-1728B52AA6E4}">
                    <adec:decorative xmlns:adec="http://schemas.microsoft.com/office/drawing/2017/decorative" val="1"/>
                  </a:ext>
                </a:extLst>
              </p:cNvPr>
              <p:cNvCxnSpPr/>
              <p:nvPr/>
            </p:nvCxnSpPr>
            <p:spPr>
              <a:xfrm>
                <a:off x="10808518" y="4866215"/>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6" name="Picture 5">
            <a:extLst>
              <a:ext uri="{FF2B5EF4-FFF2-40B4-BE49-F238E27FC236}">
                <a16:creationId xmlns:a16="http://schemas.microsoft.com/office/drawing/2014/main" id="{2A8181F0-8D13-4F3C-B06C-C3EED0411195}"/>
              </a:ext>
            </a:extLst>
          </p:cNvPr>
          <p:cNvPicPr>
            <a:picLocks noChangeAspect="1"/>
          </p:cNvPicPr>
          <p:nvPr/>
        </p:nvPicPr>
        <p:blipFill rotWithShape="1">
          <a:blip r:embed="rId4"/>
          <a:srcRect l="3769" t="14039" r="2391" b="19166"/>
          <a:stretch/>
        </p:blipFill>
        <p:spPr>
          <a:xfrm>
            <a:off x="280879" y="990600"/>
            <a:ext cx="5858462" cy="3176857"/>
          </a:xfrm>
          <a:prstGeom prst="rect">
            <a:avLst/>
          </a:prstGeom>
        </p:spPr>
      </p:pic>
      <p:grpSp>
        <p:nvGrpSpPr>
          <p:cNvPr id="13" name="Group 12">
            <a:extLst>
              <a:ext uri="{FF2B5EF4-FFF2-40B4-BE49-F238E27FC236}">
                <a16:creationId xmlns:a16="http://schemas.microsoft.com/office/drawing/2014/main" id="{7AD4D975-29DA-497A-B042-BB4EF69AAFD2}"/>
              </a:ext>
            </a:extLst>
          </p:cNvPr>
          <p:cNvGrpSpPr/>
          <p:nvPr/>
        </p:nvGrpSpPr>
        <p:grpSpPr>
          <a:xfrm>
            <a:off x="1062830" y="4820193"/>
            <a:ext cx="3275943" cy="1267621"/>
            <a:chOff x="804972" y="4790908"/>
            <a:chExt cx="2962203" cy="1267621"/>
          </a:xfrm>
        </p:grpSpPr>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3705515" y="485202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B38BD0D-5470-4D94-86A4-9DC3169ECD13}"/>
                </a:ext>
              </a:extLst>
            </p:cNvPr>
            <p:cNvGrpSpPr/>
            <p:nvPr/>
          </p:nvGrpSpPr>
          <p:grpSpPr>
            <a:xfrm>
              <a:off x="959738" y="4790908"/>
              <a:ext cx="2807437" cy="1197150"/>
              <a:chOff x="617888" y="4788343"/>
              <a:chExt cx="2807437" cy="1197150"/>
            </a:xfrm>
          </p:grpSpPr>
          <p:sp>
            <p:nvSpPr>
              <p:cNvPr id="43" name="Rectangle 42">
                <a:extLst>
                  <a:ext uri="{FF2B5EF4-FFF2-40B4-BE49-F238E27FC236}">
                    <a16:creationId xmlns:a16="http://schemas.microsoft.com/office/drawing/2014/main" id="{51613421-44EB-4EA7-89AE-D8972D473414}"/>
                  </a:ext>
                </a:extLst>
              </p:cNvPr>
              <p:cNvSpPr/>
              <p:nvPr/>
            </p:nvSpPr>
            <p:spPr>
              <a:xfrm>
                <a:off x="623053" y="5518442"/>
                <a:ext cx="2802272"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accidents have taken place in California,</a:t>
                </a:r>
              </a:p>
              <a:p>
                <a:pPr>
                  <a:lnSpc>
                    <a:spcPts val="1900"/>
                  </a:lnSpc>
                </a:pPr>
                <a:r>
                  <a:rPr lang="en-US" sz="1400" dirty="0">
                    <a:solidFill>
                      <a:schemeClr val="tx1">
                        <a:lumMod val="75000"/>
                        <a:lumOff val="25000"/>
                      </a:schemeClr>
                    </a:solidFill>
                    <a:cs typeface="Segoe UI" panose="020B0502040204020203" pitchFamily="34" charset="0"/>
                  </a:rPr>
                  <a:t>followed by Texas and Florida.</a:t>
                </a:r>
              </a:p>
            </p:txBody>
          </p:sp>
          <p:sp>
            <p:nvSpPr>
              <p:cNvPr id="44" name="Rectangle 43">
                <a:extLst>
                  <a:ext uri="{FF2B5EF4-FFF2-40B4-BE49-F238E27FC236}">
                    <a16:creationId xmlns:a16="http://schemas.microsoft.com/office/drawing/2014/main" id="{71E47AC8-8358-4724-91F8-0D1B21FC5F47}"/>
                  </a:ext>
                </a:extLst>
              </p:cNvPr>
              <p:cNvSpPr/>
              <p:nvPr/>
            </p:nvSpPr>
            <p:spPr>
              <a:xfrm>
                <a:off x="617888" y="4967675"/>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663,204</a:t>
                </a:r>
              </a:p>
            </p:txBody>
          </p:sp>
          <p:sp>
            <p:nvSpPr>
              <p:cNvPr id="45" name="Rectangle 44">
                <a:extLst>
                  <a:ext uri="{FF2B5EF4-FFF2-40B4-BE49-F238E27FC236}">
                    <a16:creationId xmlns:a16="http://schemas.microsoft.com/office/drawing/2014/main" id="{69F7E025-DDEC-4748-AAE9-9FA2A4BF1E49}"/>
                  </a:ext>
                </a:extLst>
              </p:cNvPr>
              <p:cNvSpPr/>
              <p:nvPr/>
            </p:nvSpPr>
            <p:spPr>
              <a:xfrm>
                <a:off x="623052" y="4788343"/>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Initial findings	</a:t>
                </a:r>
              </a:p>
            </p:txBody>
          </p:sp>
        </p:grpSp>
        <p:cxnSp>
          <p:nvCxnSpPr>
            <p:cNvPr id="28" name="Straight Connector 27">
              <a:extLst>
                <a:ext uri="{FF2B5EF4-FFF2-40B4-BE49-F238E27FC236}">
                  <a16:creationId xmlns:a16="http://schemas.microsoft.com/office/drawing/2014/main" id="{DC509D88-E7F1-4308-B6E9-526C6DD34024}"/>
                </a:ext>
                <a:ext uri="{C183D7F6-B498-43B3-948B-1728B52AA6E4}">
                  <adec:decorative xmlns:adec="http://schemas.microsoft.com/office/drawing/2017/decorative" val="1"/>
                </a:ext>
              </a:extLst>
            </p:cNvPr>
            <p:cNvCxnSpPr/>
            <p:nvPr/>
          </p:nvCxnSpPr>
          <p:spPr>
            <a:xfrm>
              <a:off x="804972" y="485202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D64AC4C-A41D-45CC-9D53-67ECFB403121}"/>
              </a:ext>
            </a:extLst>
          </p:cNvPr>
          <p:cNvSpPr txBox="1"/>
          <p:nvPr/>
        </p:nvSpPr>
        <p:spPr>
          <a:xfrm>
            <a:off x="4108273" y="6496472"/>
            <a:ext cx="3626722" cy="261610"/>
          </a:xfrm>
          <a:prstGeom prst="rect">
            <a:avLst/>
          </a:prstGeom>
          <a:noFill/>
        </p:spPr>
        <p:txBody>
          <a:bodyPr wrap="square" rtlCol="0">
            <a:spAutoFit/>
          </a:bodyPr>
          <a:lstStyle/>
          <a:p>
            <a:r>
              <a:rPr lang="en-US" sz="1100" i="1" dirty="0"/>
              <a:t>Period of reference from February 2016 to December 2019</a:t>
            </a:r>
          </a:p>
        </p:txBody>
      </p:sp>
    </p:spTree>
    <p:extLst>
      <p:ext uri="{BB962C8B-B14F-4D97-AF65-F5344CB8AC3E}">
        <p14:creationId xmlns:p14="http://schemas.microsoft.com/office/powerpoint/2010/main" val="12121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40240" y="542362"/>
            <a:ext cx="2651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57200" y="26856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How severe are the accidents over </a:t>
            </a:r>
            <a:br>
              <a:rPr lang="en-US" sz="2800" b="1" dirty="0">
                <a:solidFill>
                  <a:schemeClr val="tx1">
                    <a:lumMod val="75000"/>
                    <a:lumOff val="25000"/>
                  </a:schemeClr>
                </a:solidFill>
              </a:rPr>
            </a:br>
            <a:r>
              <a:rPr lang="en-US" sz="2800" b="1" dirty="0">
                <a:solidFill>
                  <a:schemeClr val="tx1">
                    <a:lumMod val="75000"/>
                    <a:lumOff val="25000"/>
                  </a:schemeClr>
                </a:solidFill>
              </a:rPr>
              <a:t>the course of the day?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5073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DD3BEC4-280D-427D-A266-DAFA976C97D8}"/>
              </a:ext>
            </a:extLst>
          </p:cNvPr>
          <p:cNvGrpSpPr/>
          <p:nvPr/>
        </p:nvGrpSpPr>
        <p:grpSpPr>
          <a:xfrm>
            <a:off x="6851993" y="2358047"/>
            <a:ext cx="4268298" cy="769881"/>
            <a:chOff x="6899146" y="1776209"/>
            <a:chExt cx="4268298" cy="769881"/>
          </a:xfrm>
        </p:grpSpPr>
        <p:pic>
          <p:nvPicPr>
            <p:cNvPr id="7" name="Graphic 6" descr="Upward trend">
              <a:extLst>
                <a:ext uri="{FF2B5EF4-FFF2-40B4-BE49-F238E27FC236}">
                  <a16:creationId xmlns:a16="http://schemas.microsoft.com/office/drawing/2014/main" id="{DFFD42A2-07C1-4B57-9BC9-418E068DC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4931" y="1776209"/>
              <a:ext cx="454726" cy="454726"/>
            </a:xfrm>
            <a:prstGeom prst="rect">
              <a:avLst/>
            </a:prstGeom>
          </p:spPr>
        </p:pic>
        <p:sp>
          <p:nvSpPr>
            <p:cNvPr id="29" name="Rectangle 28">
              <a:extLst>
                <a:ext uri="{FF2B5EF4-FFF2-40B4-BE49-F238E27FC236}">
                  <a16:creationId xmlns:a16="http://schemas.microsoft.com/office/drawing/2014/main" id="{F4DBC13C-F97D-4207-87C0-E855FAD1DB3C}"/>
                </a:ext>
              </a:extLst>
            </p:cNvPr>
            <p:cNvSpPr/>
            <p:nvPr/>
          </p:nvSpPr>
          <p:spPr>
            <a:xfrm>
              <a:off x="6899146" y="2322696"/>
              <a:ext cx="4268298" cy="22339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Most of the accidents are Severity 2. </a:t>
              </a:r>
            </a:p>
          </p:txBody>
        </p:sp>
      </p:grpSp>
      <p:grpSp>
        <p:nvGrpSpPr>
          <p:cNvPr id="22" name="Group 21">
            <a:extLst>
              <a:ext uri="{FF2B5EF4-FFF2-40B4-BE49-F238E27FC236}">
                <a16:creationId xmlns:a16="http://schemas.microsoft.com/office/drawing/2014/main" id="{0CBEF3B3-37C6-414A-9D6D-A28FCA9EC8D0}"/>
              </a:ext>
            </a:extLst>
          </p:cNvPr>
          <p:cNvGrpSpPr/>
          <p:nvPr/>
        </p:nvGrpSpPr>
        <p:grpSpPr>
          <a:xfrm>
            <a:off x="6910992" y="4191473"/>
            <a:ext cx="4268298" cy="737810"/>
            <a:chOff x="6960619" y="3098107"/>
            <a:chExt cx="4268298" cy="737810"/>
          </a:xfrm>
        </p:grpSpPr>
        <p:pic>
          <p:nvPicPr>
            <p:cNvPr id="17" name="Graphic 16" descr="Clock">
              <a:extLst>
                <a:ext uri="{FF2B5EF4-FFF2-40B4-BE49-F238E27FC236}">
                  <a16:creationId xmlns:a16="http://schemas.microsoft.com/office/drawing/2014/main" id="{AFCA8D75-7B16-417D-A476-2B3A80529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2457" y="3098107"/>
              <a:ext cx="457200" cy="457200"/>
            </a:xfrm>
            <a:prstGeom prst="rect">
              <a:avLst/>
            </a:prstGeom>
          </p:spPr>
        </p:pic>
        <p:sp>
          <p:nvSpPr>
            <p:cNvPr id="30" name="Rectangle 29">
              <a:extLst>
                <a:ext uri="{FF2B5EF4-FFF2-40B4-BE49-F238E27FC236}">
                  <a16:creationId xmlns:a16="http://schemas.microsoft.com/office/drawing/2014/main" id="{D8838333-DA9B-42CD-91E1-331D09B4767B}"/>
                </a:ext>
              </a:extLst>
            </p:cNvPr>
            <p:cNvSpPr/>
            <p:nvPr/>
          </p:nvSpPr>
          <p:spPr>
            <a:xfrm>
              <a:off x="6960619" y="3612523"/>
              <a:ext cx="4268298" cy="22339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Majority of accidents are during peak hours.</a:t>
              </a:r>
            </a:p>
          </p:txBody>
        </p:sp>
      </p:grpSp>
      <p:sp>
        <p:nvSpPr>
          <p:cNvPr id="18" name="TextBox 17">
            <a:extLst>
              <a:ext uri="{FF2B5EF4-FFF2-40B4-BE49-F238E27FC236}">
                <a16:creationId xmlns:a16="http://schemas.microsoft.com/office/drawing/2014/main" id="{1AD57E37-E621-45F1-8471-9E46C1A07DC5}"/>
              </a:ext>
            </a:extLst>
          </p:cNvPr>
          <p:cNvSpPr txBox="1"/>
          <p:nvPr/>
        </p:nvSpPr>
        <p:spPr>
          <a:xfrm>
            <a:off x="1758663" y="6604825"/>
            <a:ext cx="8674673" cy="276999"/>
          </a:xfrm>
          <a:prstGeom prst="rect">
            <a:avLst/>
          </a:prstGeom>
          <a:noFill/>
        </p:spPr>
        <p:txBody>
          <a:bodyPr wrap="square" rtlCol="0">
            <a:spAutoFit/>
          </a:bodyPr>
          <a:lstStyle/>
          <a:p>
            <a:r>
              <a:rPr lang="en-US" sz="1200" i="1" dirty="0"/>
              <a:t>Period of reference from February 2016 to December 2019; With severity 1 being minimal impact on traffic and 4 being highest impact.</a:t>
            </a:r>
          </a:p>
        </p:txBody>
      </p:sp>
      <p:grpSp>
        <p:nvGrpSpPr>
          <p:cNvPr id="5" name="Group 4">
            <a:extLst>
              <a:ext uri="{FF2B5EF4-FFF2-40B4-BE49-F238E27FC236}">
                <a16:creationId xmlns:a16="http://schemas.microsoft.com/office/drawing/2014/main" id="{195A0C39-269D-4E7F-B30E-44D77B26A822}"/>
              </a:ext>
            </a:extLst>
          </p:cNvPr>
          <p:cNvGrpSpPr/>
          <p:nvPr/>
        </p:nvGrpSpPr>
        <p:grpSpPr>
          <a:xfrm>
            <a:off x="274289" y="1061171"/>
            <a:ext cx="5065720" cy="5463989"/>
            <a:chOff x="502889" y="1117327"/>
            <a:chExt cx="5065720" cy="5463989"/>
          </a:xfrm>
        </p:grpSpPr>
        <p:pic>
          <p:nvPicPr>
            <p:cNvPr id="9" name="Picture 8">
              <a:extLst>
                <a:ext uri="{FF2B5EF4-FFF2-40B4-BE49-F238E27FC236}">
                  <a16:creationId xmlns:a16="http://schemas.microsoft.com/office/drawing/2014/main" id="{3162695E-1C72-4E49-9E43-CDF02DFD81A0}"/>
                </a:ext>
              </a:extLst>
            </p:cNvPr>
            <p:cNvPicPr>
              <a:picLocks noChangeAspect="1"/>
            </p:cNvPicPr>
            <p:nvPr/>
          </p:nvPicPr>
          <p:blipFill>
            <a:blip r:embed="rId7"/>
            <a:stretch>
              <a:fillRect/>
            </a:stretch>
          </p:blipFill>
          <p:spPr>
            <a:xfrm>
              <a:off x="714395" y="1117327"/>
              <a:ext cx="4854214" cy="5213786"/>
            </a:xfrm>
            <a:prstGeom prst="rect">
              <a:avLst/>
            </a:prstGeom>
          </p:spPr>
        </p:pic>
        <p:sp>
          <p:nvSpPr>
            <p:cNvPr id="3" name="TextBox 2">
              <a:extLst>
                <a:ext uri="{FF2B5EF4-FFF2-40B4-BE49-F238E27FC236}">
                  <a16:creationId xmlns:a16="http://schemas.microsoft.com/office/drawing/2014/main" id="{1B9AEF6F-F8FB-4F4D-8B41-A613D8D56107}"/>
                </a:ext>
              </a:extLst>
            </p:cNvPr>
            <p:cNvSpPr txBox="1"/>
            <p:nvPr/>
          </p:nvSpPr>
          <p:spPr>
            <a:xfrm rot="16200000">
              <a:off x="-438362" y="3429062"/>
              <a:ext cx="2128723" cy="246221"/>
            </a:xfrm>
            <a:prstGeom prst="rect">
              <a:avLst/>
            </a:prstGeom>
            <a:noFill/>
          </p:spPr>
          <p:txBody>
            <a:bodyPr wrap="square" rtlCol="0">
              <a:spAutoFit/>
            </a:bodyPr>
            <a:lstStyle/>
            <a:p>
              <a:r>
                <a:rPr lang="en-US" sz="1000" b="1" dirty="0"/>
                <a:t>Number of Accidents</a:t>
              </a:r>
            </a:p>
          </p:txBody>
        </p:sp>
        <p:sp>
          <p:nvSpPr>
            <p:cNvPr id="20" name="TextBox 19">
              <a:extLst>
                <a:ext uri="{FF2B5EF4-FFF2-40B4-BE49-F238E27FC236}">
                  <a16:creationId xmlns:a16="http://schemas.microsoft.com/office/drawing/2014/main" id="{57FA8365-D65B-46DA-AEF3-909010DBF138}"/>
                </a:ext>
              </a:extLst>
            </p:cNvPr>
            <p:cNvSpPr txBox="1"/>
            <p:nvPr/>
          </p:nvSpPr>
          <p:spPr>
            <a:xfrm>
              <a:off x="2465251" y="6335095"/>
              <a:ext cx="2128723" cy="246221"/>
            </a:xfrm>
            <a:prstGeom prst="rect">
              <a:avLst/>
            </a:prstGeom>
            <a:noFill/>
          </p:spPr>
          <p:txBody>
            <a:bodyPr wrap="square" rtlCol="0">
              <a:spAutoFit/>
            </a:bodyPr>
            <a:lstStyle/>
            <a:p>
              <a:pPr algn="ctr"/>
              <a:r>
                <a:rPr lang="en-US" sz="1000" b="1" dirty="0"/>
                <a:t>Hour of the day</a:t>
              </a:r>
            </a:p>
          </p:txBody>
        </p:sp>
      </p:grpSp>
    </p:spTree>
    <p:extLst>
      <p:ext uri="{BB962C8B-B14F-4D97-AF65-F5344CB8AC3E}">
        <p14:creationId xmlns:p14="http://schemas.microsoft.com/office/powerpoint/2010/main" val="317186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363200" y="619203"/>
            <a:ext cx="18288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7868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How does weather condition impact accidents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27271"/>
            <a:ext cx="18288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297664-3C23-4D8A-8692-CC6E2C5C23C2}"/>
              </a:ext>
            </a:extLst>
          </p:cNvPr>
          <p:cNvSpPr txBox="1"/>
          <p:nvPr/>
        </p:nvSpPr>
        <p:spPr>
          <a:xfrm>
            <a:off x="1948704" y="6626398"/>
            <a:ext cx="8025085" cy="276999"/>
          </a:xfrm>
          <a:prstGeom prst="rect">
            <a:avLst/>
          </a:prstGeom>
          <a:noFill/>
        </p:spPr>
        <p:txBody>
          <a:bodyPr wrap="square" rtlCol="0">
            <a:spAutoFit/>
          </a:bodyPr>
          <a:lstStyle/>
          <a:p>
            <a:pPr algn="ctr"/>
            <a:r>
              <a:rPr lang="en-US" sz="1200" i="1" dirty="0"/>
              <a:t>Period of reference from February 2016 to December 2019; across 49 states of USA.</a:t>
            </a:r>
          </a:p>
        </p:txBody>
      </p:sp>
      <p:pic>
        <p:nvPicPr>
          <p:cNvPr id="10" name="Picture 9" descr="A screenshot of a cell phone&#10;&#10;Description automatically generated">
            <a:extLst>
              <a:ext uri="{FF2B5EF4-FFF2-40B4-BE49-F238E27FC236}">
                <a16:creationId xmlns:a16="http://schemas.microsoft.com/office/drawing/2014/main" id="{EDBE9D70-0493-486D-9AEC-3CE34FC11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03" y="1291963"/>
            <a:ext cx="2177315" cy="3882740"/>
          </a:xfrm>
          <a:prstGeom prst="rect">
            <a:avLst/>
          </a:prstGeom>
        </p:spPr>
      </p:pic>
      <p:pic>
        <p:nvPicPr>
          <p:cNvPr id="18" name="Picture 17" descr="A picture containing screenshot&#10;&#10;Description automatically generated">
            <a:extLst>
              <a:ext uri="{FF2B5EF4-FFF2-40B4-BE49-F238E27FC236}">
                <a16:creationId xmlns:a16="http://schemas.microsoft.com/office/drawing/2014/main" id="{28CC2818-D133-47E1-AEE6-5FBB59CAF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271" y="1041636"/>
            <a:ext cx="4785192" cy="4133067"/>
          </a:xfrm>
          <a:prstGeom prst="rect">
            <a:avLst/>
          </a:prstGeom>
        </p:spPr>
      </p:pic>
      <p:grpSp>
        <p:nvGrpSpPr>
          <p:cNvPr id="34" name="Group 33">
            <a:extLst>
              <a:ext uri="{FF2B5EF4-FFF2-40B4-BE49-F238E27FC236}">
                <a16:creationId xmlns:a16="http://schemas.microsoft.com/office/drawing/2014/main" id="{6E863C03-6531-4AE3-B9D6-401AC2A21CAC}"/>
              </a:ext>
            </a:extLst>
          </p:cNvPr>
          <p:cNvGrpSpPr/>
          <p:nvPr/>
        </p:nvGrpSpPr>
        <p:grpSpPr>
          <a:xfrm>
            <a:off x="1261119" y="5247317"/>
            <a:ext cx="3005503" cy="1139078"/>
            <a:chOff x="889107" y="4790908"/>
            <a:chExt cx="2908230" cy="1267621"/>
          </a:xfrm>
        </p:grpSpPr>
        <p:cxnSp>
          <p:nvCxnSpPr>
            <p:cNvPr id="35" name="Straight Connector 34">
              <a:extLst>
                <a:ext uri="{FF2B5EF4-FFF2-40B4-BE49-F238E27FC236}">
                  <a16:creationId xmlns:a16="http://schemas.microsoft.com/office/drawing/2014/main" id="{2D718D52-9531-481C-9F3E-46268222862A}"/>
                </a:ext>
                <a:ext uri="{C183D7F6-B498-43B3-948B-1728B52AA6E4}">
                  <adec:decorative xmlns:adec="http://schemas.microsoft.com/office/drawing/2017/decorative" val="1"/>
                </a:ext>
              </a:extLst>
            </p:cNvPr>
            <p:cNvCxnSpPr/>
            <p:nvPr/>
          </p:nvCxnSpPr>
          <p:spPr>
            <a:xfrm>
              <a:off x="3797337" y="483379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7FB9F23-A855-420C-AF04-B5FBF26FE7A7}"/>
                </a:ext>
              </a:extLst>
            </p:cNvPr>
            <p:cNvGrpSpPr/>
            <p:nvPr/>
          </p:nvGrpSpPr>
          <p:grpSpPr>
            <a:xfrm>
              <a:off x="959738" y="4790908"/>
              <a:ext cx="2807437" cy="1197150"/>
              <a:chOff x="617888" y="4788343"/>
              <a:chExt cx="2807437" cy="1197150"/>
            </a:xfrm>
          </p:grpSpPr>
          <p:sp>
            <p:nvSpPr>
              <p:cNvPr id="38" name="Rectangle 37">
                <a:extLst>
                  <a:ext uri="{FF2B5EF4-FFF2-40B4-BE49-F238E27FC236}">
                    <a16:creationId xmlns:a16="http://schemas.microsoft.com/office/drawing/2014/main" id="{55A55059-781C-4AA8-A6FE-0A92F2D19AAD}"/>
                  </a:ext>
                </a:extLst>
              </p:cNvPr>
              <p:cNvSpPr/>
              <p:nvPr/>
            </p:nvSpPr>
            <p:spPr>
              <a:xfrm>
                <a:off x="623053" y="5518442"/>
                <a:ext cx="2802272"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of the accidents occur during non clear weather conditions.</a:t>
                </a:r>
              </a:p>
            </p:txBody>
          </p:sp>
          <p:sp>
            <p:nvSpPr>
              <p:cNvPr id="39" name="Rectangle 38">
                <a:extLst>
                  <a:ext uri="{FF2B5EF4-FFF2-40B4-BE49-F238E27FC236}">
                    <a16:creationId xmlns:a16="http://schemas.microsoft.com/office/drawing/2014/main" id="{933B5252-6AD1-4025-B427-77B1E2DA8DF1}"/>
                  </a:ext>
                </a:extLst>
              </p:cNvPr>
              <p:cNvSpPr/>
              <p:nvPr/>
            </p:nvSpPr>
            <p:spPr>
              <a:xfrm>
                <a:off x="617888" y="4967675"/>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60%</a:t>
                </a:r>
              </a:p>
            </p:txBody>
          </p:sp>
          <p:sp>
            <p:nvSpPr>
              <p:cNvPr id="40" name="Rectangle 39">
                <a:extLst>
                  <a:ext uri="{FF2B5EF4-FFF2-40B4-BE49-F238E27FC236}">
                    <a16:creationId xmlns:a16="http://schemas.microsoft.com/office/drawing/2014/main" id="{07E9F1EE-005C-4B5B-83B8-BFD330573E68}"/>
                  </a:ext>
                </a:extLst>
              </p:cNvPr>
              <p:cNvSpPr/>
              <p:nvPr/>
            </p:nvSpPr>
            <p:spPr>
              <a:xfrm>
                <a:off x="623052" y="4788343"/>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Initial findings	</a:t>
                </a:r>
              </a:p>
            </p:txBody>
          </p:sp>
        </p:grpSp>
        <p:cxnSp>
          <p:nvCxnSpPr>
            <p:cNvPr id="37" name="Straight Connector 36">
              <a:extLst>
                <a:ext uri="{FF2B5EF4-FFF2-40B4-BE49-F238E27FC236}">
                  <a16:creationId xmlns:a16="http://schemas.microsoft.com/office/drawing/2014/main" id="{55E2B100-0283-47FC-A359-E4FCBD123861}"/>
                </a:ext>
                <a:ext uri="{C183D7F6-B498-43B3-948B-1728B52AA6E4}">
                  <adec:decorative xmlns:adec="http://schemas.microsoft.com/office/drawing/2017/decorative" val="1"/>
                </a:ext>
              </a:extLst>
            </p:cNvPr>
            <p:cNvCxnSpPr/>
            <p:nvPr/>
          </p:nvCxnSpPr>
          <p:spPr>
            <a:xfrm>
              <a:off x="889107" y="485202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8F03A4F-85D5-4C86-9333-1AB1EC9DC4FB}"/>
              </a:ext>
            </a:extLst>
          </p:cNvPr>
          <p:cNvGrpSpPr/>
          <p:nvPr/>
        </p:nvGrpSpPr>
        <p:grpSpPr>
          <a:xfrm>
            <a:off x="7683345" y="5246333"/>
            <a:ext cx="3047537" cy="1140062"/>
            <a:chOff x="889107" y="4790908"/>
            <a:chExt cx="2878068" cy="1267621"/>
          </a:xfrm>
        </p:grpSpPr>
        <p:cxnSp>
          <p:nvCxnSpPr>
            <p:cNvPr id="42" name="Straight Connector 41">
              <a:extLst>
                <a:ext uri="{FF2B5EF4-FFF2-40B4-BE49-F238E27FC236}">
                  <a16:creationId xmlns:a16="http://schemas.microsoft.com/office/drawing/2014/main" id="{84E07D5E-B267-4359-96FC-E761452E228D}"/>
                </a:ext>
                <a:ext uri="{C183D7F6-B498-43B3-948B-1728B52AA6E4}">
                  <adec:decorative xmlns:adec="http://schemas.microsoft.com/office/drawing/2017/decorative" val="1"/>
                </a:ext>
              </a:extLst>
            </p:cNvPr>
            <p:cNvCxnSpPr/>
            <p:nvPr/>
          </p:nvCxnSpPr>
          <p:spPr>
            <a:xfrm>
              <a:off x="3705515" y="485202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3D67A35-30D6-486E-9338-6A2C7F2C1F3F}"/>
                </a:ext>
              </a:extLst>
            </p:cNvPr>
            <p:cNvGrpSpPr/>
            <p:nvPr/>
          </p:nvGrpSpPr>
          <p:grpSpPr>
            <a:xfrm>
              <a:off x="959738" y="4790908"/>
              <a:ext cx="2807437" cy="1249407"/>
              <a:chOff x="617888" y="4788343"/>
              <a:chExt cx="2807437" cy="1249407"/>
            </a:xfrm>
          </p:grpSpPr>
          <p:sp>
            <p:nvSpPr>
              <p:cNvPr id="45" name="Rectangle 44">
                <a:extLst>
                  <a:ext uri="{FF2B5EF4-FFF2-40B4-BE49-F238E27FC236}">
                    <a16:creationId xmlns:a16="http://schemas.microsoft.com/office/drawing/2014/main" id="{B6C85C61-0084-49B1-A673-41D4238EDB87}"/>
                  </a:ext>
                </a:extLst>
              </p:cNvPr>
              <p:cNvSpPr/>
              <p:nvPr/>
            </p:nvSpPr>
            <p:spPr>
              <a:xfrm>
                <a:off x="623053" y="5518442"/>
                <a:ext cx="2802272" cy="519308"/>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of increase in accidents is seen approximately.</a:t>
                </a:r>
              </a:p>
            </p:txBody>
          </p:sp>
          <p:sp>
            <p:nvSpPr>
              <p:cNvPr id="46" name="Rectangle 45">
                <a:extLst>
                  <a:ext uri="{FF2B5EF4-FFF2-40B4-BE49-F238E27FC236}">
                    <a16:creationId xmlns:a16="http://schemas.microsoft.com/office/drawing/2014/main" id="{EAE08FDC-FAB4-40D2-BA4A-61412D6D6C76}"/>
                  </a:ext>
                </a:extLst>
              </p:cNvPr>
              <p:cNvSpPr/>
              <p:nvPr/>
            </p:nvSpPr>
            <p:spPr>
              <a:xfrm>
                <a:off x="617888" y="4967675"/>
                <a:ext cx="2743195" cy="547541"/>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3%</a:t>
                </a:r>
              </a:p>
            </p:txBody>
          </p:sp>
          <p:sp>
            <p:nvSpPr>
              <p:cNvPr id="47" name="Rectangle 46">
                <a:extLst>
                  <a:ext uri="{FF2B5EF4-FFF2-40B4-BE49-F238E27FC236}">
                    <a16:creationId xmlns:a16="http://schemas.microsoft.com/office/drawing/2014/main" id="{BB7056C9-3C69-4079-B34E-F95492338FE1}"/>
                  </a:ext>
                </a:extLst>
              </p:cNvPr>
              <p:cNvSpPr/>
              <p:nvPr/>
            </p:nvSpPr>
            <p:spPr>
              <a:xfrm>
                <a:off x="623052" y="4788343"/>
                <a:ext cx="2743195" cy="24675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 the years	</a:t>
                </a:r>
              </a:p>
            </p:txBody>
          </p:sp>
        </p:grpSp>
        <p:cxnSp>
          <p:nvCxnSpPr>
            <p:cNvPr id="44" name="Straight Connector 43">
              <a:extLst>
                <a:ext uri="{FF2B5EF4-FFF2-40B4-BE49-F238E27FC236}">
                  <a16:creationId xmlns:a16="http://schemas.microsoft.com/office/drawing/2014/main" id="{9976B8F2-176A-40F8-A486-8D82CE0FF438}"/>
                </a:ext>
                <a:ext uri="{C183D7F6-B498-43B3-948B-1728B52AA6E4}">
                  <adec:decorative xmlns:adec="http://schemas.microsoft.com/office/drawing/2017/decorative" val="1"/>
                </a:ext>
              </a:extLst>
            </p:cNvPr>
            <p:cNvCxnSpPr/>
            <p:nvPr/>
          </p:nvCxnSpPr>
          <p:spPr>
            <a:xfrm>
              <a:off x="889107" y="4852029"/>
              <a:ext cx="0" cy="1206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91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86959"/>
            <a:ext cx="408736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7872BD-0408-43EC-84B6-0E8655324C11}"/>
              </a:ext>
              <a:ext uri="{C183D7F6-B498-43B3-948B-1728B52AA6E4}">
                <adec:decorative xmlns:adec="http://schemas.microsoft.com/office/drawing/2017/decorative" val="1"/>
              </a:ext>
            </a:extLst>
          </p:cNvPr>
          <p:cNvCxnSpPr>
            <a:cxnSpLocks/>
          </p:cNvCxnSpPr>
          <p:nvPr/>
        </p:nvCxnSpPr>
        <p:spPr>
          <a:xfrm>
            <a:off x="8104632" y="569074"/>
            <a:ext cx="408736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93833" y="39306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dirty="0">
                <a:solidFill>
                  <a:schemeClr val="tx1">
                    <a:lumMod val="75000"/>
                    <a:lumOff val="25000"/>
                  </a:schemeClr>
                </a:solidFill>
              </a:rPr>
              <a:t>Text Analytics</a:t>
            </a:r>
            <a:endParaRPr lang="en-US" sz="2800" dirty="0">
              <a:solidFill>
                <a:schemeClr val="tx1">
                  <a:lumMod val="75000"/>
                  <a:lumOff val="25000"/>
                </a:schemeClr>
              </a:solidFill>
            </a:endParaRPr>
          </a:p>
        </p:txBody>
      </p:sp>
      <p:grpSp>
        <p:nvGrpSpPr>
          <p:cNvPr id="8" name="Group 7">
            <a:extLst>
              <a:ext uri="{FF2B5EF4-FFF2-40B4-BE49-F238E27FC236}">
                <a16:creationId xmlns:a16="http://schemas.microsoft.com/office/drawing/2014/main" id="{7012CE08-D340-4530-90C6-181299A275FE}"/>
              </a:ext>
            </a:extLst>
          </p:cNvPr>
          <p:cNvGrpSpPr/>
          <p:nvPr/>
        </p:nvGrpSpPr>
        <p:grpSpPr>
          <a:xfrm>
            <a:off x="1231670" y="1430446"/>
            <a:ext cx="4019204" cy="3627775"/>
            <a:chOff x="1231670" y="1430446"/>
            <a:chExt cx="4019204" cy="3627775"/>
          </a:xfrm>
        </p:grpSpPr>
        <p:pic>
          <p:nvPicPr>
            <p:cNvPr id="16" name="Content Placeholder 4" descr="A screenshot of a cell phone&#10;&#10;Description automatically generated">
              <a:extLst>
                <a:ext uri="{FF2B5EF4-FFF2-40B4-BE49-F238E27FC236}">
                  <a16:creationId xmlns:a16="http://schemas.microsoft.com/office/drawing/2014/main" id="{D9ECC7A9-52EE-4B8F-984E-9785A5C2D972}"/>
                </a:ext>
              </a:extLst>
            </p:cNvPr>
            <p:cNvPicPr/>
            <p:nvPr/>
          </p:nvPicPr>
          <p:blipFill>
            <a:blip r:embed="rId3">
              <a:extLst>
                <a:ext uri="{28A0092B-C50C-407E-A947-70E740481C1C}">
                  <a14:useLocalDpi xmlns:a14="http://schemas.microsoft.com/office/drawing/2010/main" val="0"/>
                </a:ext>
              </a:extLst>
            </a:blip>
            <a:stretch>
              <a:fillRect/>
            </a:stretch>
          </p:blipFill>
          <p:spPr>
            <a:xfrm>
              <a:off x="1231670" y="1799778"/>
              <a:ext cx="4019204" cy="3258443"/>
            </a:xfrm>
            <a:prstGeom prst="rect">
              <a:avLst/>
            </a:prstGeom>
            <a:ln w="6350">
              <a:solidFill>
                <a:schemeClr val="tx1"/>
              </a:solidFill>
            </a:ln>
          </p:spPr>
        </p:pic>
        <p:sp>
          <p:nvSpPr>
            <p:cNvPr id="3" name="TextBox 2">
              <a:extLst>
                <a:ext uri="{FF2B5EF4-FFF2-40B4-BE49-F238E27FC236}">
                  <a16:creationId xmlns:a16="http://schemas.microsoft.com/office/drawing/2014/main" id="{8733991B-9213-4AE9-ABE3-E935FA190F99}"/>
                </a:ext>
              </a:extLst>
            </p:cNvPr>
            <p:cNvSpPr txBox="1"/>
            <p:nvPr/>
          </p:nvSpPr>
          <p:spPr>
            <a:xfrm>
              <a:off x="1703418" y="1430446"/>
              <a:ext cx="3075709" cy="369332"/>
            </a:xfrm>
            <a:prstGeom prst="rect">
              <a:avLst/>
            </a:prstGeom>
            <a:noFill/>
          </p:spPr>
          <p:txBody>
            <a:bodyPr wrap="square" rtlCol="0">
              <a:spAutoFit/>
            </a:bodyPr>
            <a:lstStyle/>
            <a:p>
              <a:pPr algn="ctr"/>
              <a:r>
                <a:rPr lang="en-US" b="1" dirty="0"/>
                <a:t>South Carolina</a:t>
              </a:r>
            </a:p>
          </p:txBody>
        </p:sp>
      </p:grpSp>
      <p:grpSp>
        <p:nvGrpSpPr>
          <p:cNvPr id="9" name="Group 8">
            <a:extLst>
              <a:ext uri="{FF2B5EF4-FFF2-40B4-BE49-F238E27FC236}">
                <a16:creationId xmlns:a16="http://schemas.microsoft.com/office/drawing/2014/main" id="{DF661228-FE07-4894-8D9B-2C2FB17BB6B9}"/>
              </a:ext>
            </a:extLst>
          </p:cNvPr>
          <p:cNvGrpSpPr/>
          <p:nvPr/>
        </p:nvGrpSpPr>
        <p:grpSpPr>
          <a:xfrm>
            <a:off x="6941127" y="1430446"/>
            <a:ext cx="4019204" cy="3627775"/>
            <a:chOff x="6941127" y="1430446"/>
            <a:chExt cx="4019204" cy="3627775"/>
          </a:xfrm>
        </p:grpSpPr>
        <p:pic>
          <p:nvPicPr>
            <p:cNvPr id="17" name="Content Placeholder 6" descr="A close up of a piece of paper&#10;&#10;Description automatically generated">
              <a:extLst>
                <a:ext uri="{FF2B5EF4-FFF2-40B4-BE49-F238E27FC236}">
                  <a16:creationId xmlns:a16="http://schemas.microsoft.com/office/drawing/2014/main" id="{D7EA6627-565B-4E9F-9D0D-514281F16210}"/>
                </a:ext>
              </a:extLst>
            </p:cNvPr>
            <p:cNvPicPr/>
            <p:nvPr/>
          </p:nvPicPr>
          <p:blipFill>
            <a:blip r:embed="rId4">
              <a:extLst>
                <a:ext uri="{28A0092B-C50C-407E-A947-70E740481C1C}">
                  <a14:useLocalDpi xmlns:a14="http://schemas.microsoft.com/office/drawing/2010/main" val="0"/>
                </a:ext>
              </a:extLst>
            </a:blip>
            <a:stretch>
              <a:fillRect/>
            </a:stretch>
          </p:blipFill>
          <p:spPr>
            <a:xfrm>
              <a:off x="6941127" y="1799778"/>
              <a:ext cx="4019204" cy="3258443"/>
            </a:xfrm>
            <a:prstGeom prst="rect">
              <a:avLst/>
            </a:prstGeom>
            <a:ln w="6350">
              <a:solidFill>
                <a:schemeClr val="tx1"/>
              </a:solidFill>
            </a:ln>
          </p:spPr>
        </p:pic>
        <p:sp>
          <p:nvSpPr>
            <p:cNvPr id="21" name="TextBox 20">
              <a:extLst>
                <a:ext uri="{FF2B5EF4-FFF2-40B4-BE49-F238E27FC236}">
                  <a16:creationId xmlns:a16="http://schemas.microsoft.com/office/drawing/2014/main" id="{B8EE360C-9D3F-4239-B726-5E1449F02826}"/>
                </a:ext>
              </a:extLst>
            </p:cNvPr>
            <p:cNvSpPr txBox="1"/>
            <p:nvPr/>
          </p:nvSpPr>
          <p:spPr>
            <a:xfrm>
              <a:off x="7412875" y="1430446"/>
              <a:ext cx="3075709" cy="369332"/>
            </a:xfrm>
            <a:prstGeom prst="rect">
              <a:avLst/>
            </a:prstGeom>
            <a:noFill/>
          </p:spPr>
          <p:txBody>
            <a:bodyPr wrap="square" rtlCol="0">
              <a:spAutoFit/>
            </a:bodyPr>
            <a:lstStyle/>
            <a:p>
              <a:pPr algn="ctr"/>
              <a:r>
                <a:rPr lang="en-US" b="1" dirty="0"/>
                <a:t>California</a:t>
              </a:r>
            </a:p>
          </p:txBody>
        </p:sp>
      </p:grpSp>
      <p:grpSp>
        <p:nvGrpSpPr>
          <p:cNvPr id="25" name="Group 24">
            <a:extLst>
              <a:ext uri="{FF2B5EF4-FFF2-40B4-BE49-F238E27FC236}">
                <a16:creationId xmlns:a16="http://schemas.microsoft.com/office/drawing/2014/main" id="{3FDBF73F-9A06-4AFD-AA36-EC8830F1AF51}"/>
              </a:ext>
            </a:extLst>
          </p:cNvPr>
          <p:cNvGrpSpPr/>
          <p:nvPr/>
        </p:nvGrpSpPr>
        <p:grpSpPr>
          <a:xfrm>
            <a:off x="360842" y="5489411"/>
            <a:ext cx="3484555" cy="1164930"/>
            <a:chOff x="4419090" y="5354129"/>
            <a:chExt cx="4268298" cy="1365944"/>
          </a:xfrm>
        </p:grpSpPr>
        <p:sp>
          <p:nvSpPr>
            <p:cNvPr id="26" name="Rectangle 25">
              <a:extLst>
                <a:ext uri="{FF2B5EF4-FFF2-40B4-BE49-F238E27FC236}">
                  <a16:creationId xmlns:a16="http://schemas.microsoft.com/office/drawing/2014/main" id="{1E885CF0-1FEC-4F66-937D-617E73D54645}"/>
                </a:ext>
              </a:extLst>
            </p:cNvPr>
            <p:cNvSpPr/>
            <p:nvPr/>
          </p:nvSpPr>
          <p:spPr>
            <a:xfrm>
              <a:off x="4419090" y="5886730"/>
              <a:ext cx="4268298" cy="833343"/>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“Exit” and “Highway” are the top words appearing in the description of accidents in South Carolina</a:t>
              </a:r>
            </a:p>
          </p:txBody>
        </p:sp>
        <p:pic>
          <p:nvPicPr>
            <p:cNvPr id="27" name="Graphic 26" descr="Research">
              <a:extLst>
                <a:ext uri="{FF2B5EF4-FFF2-40B4-BE49-F238E27FC236}">
                  <a16:creationId xmlns:a16="http://schemas.microsoft.com/office/drawing/2014/main" id="{FD69043B-E38C-47D6-8DE5-88831BC50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4639" y="5354129"/>
              <a:ext cx="457200" cy="457200"/>
            </a:xfrm>
            <a:prstGeom prst="rect">
              <a:avLst/>
            </a:prstGeom>
          </p:spPr>
        </p:pic>
      </p:grpSp>
      <p:grpSp>
        <p:nvGrpSpPr>
          <p:cNvPr id="28" name="Group 27">
            <a:extLst>
              <a:ext uri="{FF2B5EF4-FFF2-40B4-BE49-F238E27FC236}">
                <a16:creationId xmlns:a16="http://schemas.microsoft.com/office/drawing/2014/main" id="{1465C6E7-A366-4AA6-BDF2-E2139C16DBAA}"/>
              </a:ext>
            </a:extLst>
          </p:cNvPr>
          <p:cNvGrpSpPr/>
          <p:nvPr/>
        </p:nvGrpSpPr>
        <p:grpSpPr>
          <a:xfrm>
            <a:off x="8232019" y="5489414"/>
            <a:ext cx="3484555" cy="1164930"/>
            <a:chOff x="4419090" y="5354129"/>
            <a:chExt cx="4268298" cy="1365945"/>
          </a:xfrm>
        </p:grpSpPr>
        <p:sp>
          <p:nvSpPr>
            <p:cNvPr id="29" name="Rectangle 28">
              <a:extLst>
                <a:ext uri="{FF2B5EF4-FFF2-40B4-BE49-F238E27FC236}">
                  <a16:creationId xmlns:a16="http://schemas.microsoft.com/office/drawing/2014/main" id="{271191FA-73D7-4D37-ABE1-8E11AB7BD333}"/>
                </a:ext>
              </a:extLst>
            </p:cNvPr>
            <p:cNvSpPr/>
            <p:nvPr/>
          </p:nvSpPr>
          <p:spPr>
            <a:xfrm>
              <a:off x="4419090" y="5886730"/>
              <a:ext cx="4268298" cy="833344"/>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“Exit”, “blocked” and “</a:t>
              </a:r>
              <a:r>
                <a:rPr lang="en-US" sz="1400" dirty="0" err="1">
                  <a:solidFill>
                    <a:schemeClr val="tx1">
                      <a:lumMod val="75000"/>
                      <a:lumOff val="25000"/>
                    </a:schemeClr>
                  </a:solidFill>
                  <a:cs typeface="Segoe UI" panose="020B0502040204020203" pitchFamily="34" charset="0"/>
                </a:rPr>
                <a:t>ave</a:t>
              </a:r>
              <a:r>
                <a:rPr lang="en-US" sz="1400" dirty="0">
                  <a:solidFill>
                    <a:schemeClr val="tx1">
                      <a:lumMod val="75000"/>
                      <a:lumOff val="25000"/>
                    </a:schemeClr>
                  </a:solidFill>
                  <a:cs typeface="Segoe UI" panose="020B0502040204020203" pitchFamily="34" charset="0"/>
                </a:rPr>
                <a:t>” are the top words appearing in the description of accidents in California[7]</a:t>
              </a:r>
            </a:p>
          </p:txBody>
        </p:sp>
        <p:pic>
          <p:nvPicPr>
            <p:cNvPr id="30" name="Graphic 29" descr="Research">
              <a:extLst>
                <a:ext uri="{FF2B5EF4-FFF2-40B4-BE49-F238E27FC236}">
                  <a16:creationId xmlns:a16="http://schemas.microsoft.com/office/drawing/2014/main" id="{190151BA-0D5D-4322-98A2-D46B4C16C5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4639" y="5354129"/>
              <a:ext cx="457200" cy="457200"/>
            </a:xfrm>
            <a:prstGeom prst="rect">
              <a:avLst/>
            </a:prstGeom>
          </p:spPr>
        </p:pic>
      </p:grpSp>
      <p:grpSp>
        <p:nvGrpSpPr>
          <p:cNvPr id="31" name="Group 30">
            <a:extLst>
              <a:ext uri="{FF2B5EF4-FFF2-40B4-BE49-F238E27FC236}">
                <a16:creationId xmlns:a16="http://schemas.microsoft.com/office/drawing/2014/main" id="{01EABD73-1FF4-4AEF-83BF-19701BF1C418}"/>
              </a:ext>
            </a:extLst>
          </p:cNvPr>
          <p:cNvGrpSpPr/>
          <p:nvPr/>
        </p:nvGrpSpPr>
        <p:grpSpPr>
          <a:xfrm>
            <a:off x="3963721" y="5489411"/>
            <a:ext cx="4268298" cy="1190896"/>
            <a:chOff x="7029775" y="4387934"/>
            <a:chExt cx="4268298" cy="1190896"/>
          </a:xfrm>
        </p:grpSpPr>
        <p:pic>
          <p:nvPicPr>
            <p:cNvPr id="32" name="Graphic 31" descr="Gears">
              <a:extLst>
                <a:ext uri="{FF2B5EF4-FFF2-40B4-BE49-F238E27FC236}">
                  <a16:creationId xmlns:a16="http://schemas.microsoft.com/office/drawing/2014/main" id="{1A5ED942-D72A-44BF-ACB0-030EAECEE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62457" y="4387934"/>
              <a:ext cx="457200" cy="457200"/>
            </a:xfrm>
            <a:prstGeom prst="rect">
              <a:avLst/>
            </a:prstGeom>
          </p:spPr>
        </p:pic>
        <p:sp>
          <p:nvSpPr>
            <p:cNvPr id="33" name="Rectangle 32">
              <a:extLst>
                <a:ext uri="{FF2B5EF4-FFF2-40B4-BE49-F238E27FC236}">
                  <a16:creationId xmlns:a16="http://schemas.microsoft.com/office/drawing/2014/main" id="{3083440D-7A4B-4DD7-863B-D03EE88D3766}"/>
                </a:ext>
              </a:extLst>
            </p:cNvPr>
            <p:cNvSpPr/>
            <p:nvPr/>
          </p:nvSpPr>
          <p:spPr>
            <a:xfrm>
              <a:off x="7029775" y="4868123"/>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Exit remains a common area of accidents </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in both state. The word blocked does</a:t>
              </a:r>
              <a:br>
                <a:rPr lang="en-US" sz="1400" dirty="0">
                  <a:solidFill>
                    <a:schemeClr val="tx1">
                      <a:lumMod val="75000"/>
                      <a:lumOff val="25000"/>
                    </a:schemeClr>
                  </a:solidFill>
                  <a:cs typeface="Segoe UI" panose="020B0502040204020203" pitchFamily="34" charset="0"/>
                </a:rPr>
              </a:br>
              <a:r>
                <a:rPr lang="en-US" sz="1400" dirty="0">
                  <a:solidFill>
                    <a:schemeClr val="tx1">
                      <a:lumMod val="75000"/>
                      <a:lumOff val="25000"/>
                    </a:schemeClr>
                  </a:solidFill>
                  <a:cs typeface="Segoe UI" panose="020B0502040204020203" pitchFamily="34" charset="0"/>
                </a:rPr>
                <a:t> suggest of traffic congestion. </a:t>
              </a:r>
            </a:p>
          </p:txBody>
        </p:sp>
      </p:grpSp>
      <p:cxnSp>
        <p:nvCxnSpPr>
          <p:cNvPr id="7" name="Straight Connector 6">
            <a:extLst>
              <a:ext uri="{FF2B5EF4-FFF2-40B4-BE49-F238E27FC236}">
                <a16:creationId xmlns:a16="http://schemas.microsoft.com/office/drawing/2014/main" id="{D6DE1717-65ED-4B24-A943-6835627FA3B4}"/>
              </a:ext>
            </a:extLst>
          </p:cNvPr>
          <p:cNvCxnSpPr/>
          <p:nvPr/>
        </p:nvCxnSpPr>
        <p:spPr>
          <a:xfrm>
            <a:off x="4273345" y="5551269"/>
            <a:ext cx="0" cy="1129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CDDC92-238D-4FAA-8111-13C98B252B18}"/>
              </a:ext>
            </a:extLst>
          </p:cNvPr>
          <p:cNvCxnSpPr/>
          <p:nvPr/>
        </p:nvCxnSpPr>
        <p:spPr>
          <a:xfrm>
            <a:off x="7995881" y="5510834"/>
            <a:ext cx="0" cy="1129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63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www.w3.org/XML/1998/namespace"/>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71af3243-3dd4-4a8d-8c0d-dd76da1f02a5"/>
    <ds:schemaRef ds:uri="http://schemas.microsoft.com/office/infopath/2007/PartnerControls"/>
    <ds:schemaRef ds:uri="16c05727-aa75-4e4a-9b5f-8a80a1165891"/>
    <ds:schemaRef ds:uri="http://purl.org/dc/elements/1.1/"/>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1270</Words>
  <Application>Microsoft Office PowerPoint</Application>
  <PresentationFormat>Widescreen</PresentationFormat>
  <Paragraphs>210</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Segoe UI Light</vt:lpstr>
      <vt:lpstr>Office Theme</vt:lpstr>
      <vt:lpstr>INSIGHTS AND INFERENCE FROM US ACCIDENT DATASET  Gargeyi Baipa, Michael Lupo, Naveen Donthineni, Sreejit Sivasankaran, Vidhi Shah</vt:lpstr>
      <vt:lpstr>PowerPoint Presentation</vt:lpstr>
      <vt:lpstr>Project analysis slide 3</vt:lpstr>
      <vt:lpstr>Project analysis slide 4</vt:lpstr>
      <vt:lpstr>Project analysis slide 2</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PowerPoint Presentation</vt:lpstr>
      <vt:lpstr>PowerPoint Presentation</vt:lpstr>
      <vt:lpstr>PowerPoint Presentation</vt:lpstr>
      <vt:lpstr>PowerPoint Presentation</vt:lpstr>
      <vt:lpstr>PowerPoint Presentation</vt:lpstr>
      <vt:lpstr>Project analysis slide 6</vt:lpstr>
      <vt:lpstr>PowerPoint Presentation</vt:lpstr>
      <vt:lpstr>PowerPoint Presentation</vt:lpstr>
      <vt:lpstr>PowerPoint Presentation</vt:lpstr>
      <vt:lpstr>Thank You for listening to us!</vt:lpstr>
      <vt:lpstr>Project analysis slide 6</vt:lpstr>
      <vt:lpstr>Project analysis slide 6</vt:lpstr>
      <vt:lpstr>Project analysis slide 6</vt:lpstr>
      <vt:lpstr>Project analysis slide 6</vt:lpstr>
      <vt:lpstr>Project analysis slide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2020-04-14T22:26:54Z</dcterms:created>
  <dcterms:modified xsi:type="dcterms:W3CDTF">2020-04-24T00:48:35Z</dcterms:modified>
</cp:coreProperties>
</file>